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6" r:id="rId11"/>
    <p:sldId id="267" r:id="rId12"/>
    <p:sldId id="268" r:id="rId13"/>
    <p:sldId id="269" r:id="rId14"/>
    <p:sldId id="271" r:id="rId15"/>
    <p:sldId id="270" r:id="rId16"/>
    <p:sldId id="272" r:id="rId17"/>
    <p:sldId id="273" r:id="rId18"/>
    <p:sldId id="280" r:id="rId19"/>
    <p:sldId id="281" r:id="rId20"/>
    <p:sldId id="282" r:id="rId21"/>
    <p:sldId id="283" r:id="rId22"/>
    <p:sldId id="284" r:id="rId23"/>
    <p:sldId id="285" r:id="rId24"/>
    <p:sldId id="291" r:id="rId25"/>
    <p:sldId id="297" r:id="rId26"/>
    <p:sldId id="347" r:id="rId27"/>
    <p:sldId id="293" r:id="rId28"/>
    <p:sldId id="301" r:id="rId29"/>
    <p:sldId id="349" r:id="rId30"/>
    <p:sldId id="338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8" r:id="rId39"/>
    <p:sldId id="27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33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0"/>
    <p:restoredTop sz="94422"/>
  </p:normalViewPr>
  <p:slideViewPr>
    <p:cSldViewPr snapToGrid="0" snapToObjects="1">
      <p:cViewPr>
        <p:scale>
          <a:sx n="81" d="100"/>
          <a:sy n="81" d="100"/>
        </p:scale>
        <p:origin x="2312" y="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44446-F101-FB46-9DD7-0D60C8DAA468}" type="datetimeFigureOut">
              <a:rPr lang="en-US" smtClean="0"/>
              <a:t>8/18/19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8A2F8-13BB-F142-871F-BBB252DC91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6228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hristophm.github.io/interpretable-ml-book/logistic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924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https://christophm.github.io/interpretable-ml-book/logistic.html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E8A2F8-13BB-F142-871F-BBB252DC91D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6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g38e7c26448_0_14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4" name="Google Shape;1324;g38e7c26448_0_14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20863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8e7c26448_0_1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8e7c26448_0_1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60127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38e7c26448_0_1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1" name="Google Shape;1341;g38e7c26448_0_1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90963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38e7c26448_0_1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1" name="Google Shape;1351;g38e7c26448_0_1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48140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38e7c26448_0_14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38e7c26448_0_14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549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38e7c26448_0_1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38e7c26448_0_1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820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38e7c26448_0_1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38e7c26448_0_1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73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38e7c26448_0_1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38e7c26448_0_1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412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8e7c26448_0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8e7c26448_0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416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e7c26448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8e7c26448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420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e7c26448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e7c26448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6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8e7c26448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8e7c26448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91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8e7c26448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38e7c26448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7815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8e7c26448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8e7c26448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7356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8e7c26448_0_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38e7c26448_0_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115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8e7c26448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38e7c26448_0_8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54346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09CC8-9949-4C49-BCDB-48016A1B12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C06D2B-8D02-DB4A-9FCB-13AC76CC1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74850-6F38-F64D-ADC3-00B6677FF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E623-7F97-FC4E-B366-F1CECBFB45B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2E9AB-14F7-3C46-9BB1-2936F80FB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92C4E-A2C4-3049-AF9C-C39B7B5AE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345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A8838-C7BC-DB4D-AE67-10D779B21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CB57D-83AF-904B-9683-6F782607D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C8EFE3-D1A0-9E49-A2F7-213D1E62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F9F939-5A73-9A42-979A-CD19A81B39D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FB887-7686-3F4B-B76C-BBC889D4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505D7-BA48-AF4F-AD2A-C698CA625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562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B92831-2F67-E941-9776-06DB456E07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EDE82-D832-D64C-BFE8-9F1615A6A6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6B9E2-B7B3-704F-A5D8-D5C82886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152E1-9461-F54C-B8EE-B27CA4761D65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0A435-46ED-9545-A924-99787781E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AB5A-325C-1B4E-8B2F-C8ABC41A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058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 sz="3200">
                <a:solidFill>
                  <a:srgbClr val="000000"/>
                </a:solidFill>
              </a:defRPr>
            </a:lvl1pPr>
            <a:lvl2pPr marL="1219170" lvl="1" indent="-457189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 sz="2400"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  <p:cxnSp>
        <p:nvCxnSpPr>
          <p:cNvPr id="20" name="Google Shape;20;p4"/>
          <p:cNvCxnSpPr/>
          <p:nvPr/>
        </p:nvCxnSpPr>
        <p:spPr>
          <a:xfrm>
            <a:off x="298401" y="897915"/>
            <a:ext cx="11595200" cy="0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67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067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067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067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067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067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067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067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067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22434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2D65D-5D01-2F43-9E6D-F991D5313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1ADC-34C9-6D43-9CB0-1A8A2C6F6F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98DEF-28C3-9C49-91FB-E982BF117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295CE-7EEC-2F4A-A7C3-8F80580CEB2B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D93C9A-FCA3-6F4B-BDDD-341A898CA2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D44F5D-2B3D-964A-9ECA-A2FBD6B2F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91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F1CF3-CD17-9742-855F-8B3737D79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C509E8-95C0-F549-8FD5-6CDF890BC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45A63-DEC9-EB4A-8AE4-2045A957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ADD0-E849-EB43-9711-634901B09AD3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59C4D-E430-2240-9907-15119C40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7EB9C-94EF-E24D-AA2F-973B70BFA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9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B0048-D0EA-9046-A149-8E3D9D936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F33D7-BB61-E941-947A-0B832E087D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B4C05-F440-5342-B9A2-5DACDFEF4E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A4153C-C6B4-C946-88B8-8ACCED63D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A824A-CCB3-674A-94F5-D833F559FF4E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54993-1492-2D41-8F04-6B9A3512A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2D8E2-E7D3-9241-9822-9B92A1B8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60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C674-46D6-3443-9094-D170302FC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287DB5-11D6-DF49-A70C-ADA586B64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B868AC-524C-F14C-9738-B0D92693D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A1181-A8D3-824A-AF8B-9A21312E9F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B58FC7-39CB-F245-82DF-24C9F1024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8FAA4C-3DB4-1540-A5F6-2B0BF4DA3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193D-C989-7F48-891C-1CCDD97637E1}" type="datetime1">
              <a:rPr lang="en-US" smtClean="0"/>
              <a:t>8/18/19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CB9E34-DD1C-B649-B91F-D47155D34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EAA2AD-9CB3-8049-A54D-B5E4F13C6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9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1C8D7-8570-394F-B8DB-6393BB37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3F7C654-4E81-C242-A1AC-3C6C94CE3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A358-DCC7-0D43-A7A9-0AC39EC49974}" type="datetime1">
              <a:rPr lang="en-US" smtClean="0"/>
              <a:t>8/18/19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CD24F-00BC-824D-8F4E-C7C1AD345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4D97CA-9417-4240-B887-E9E38054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2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167C61-B802-EF47-8984-061A415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62E2A-0AD4-A145-B556-646E252F29D8}" type="datetime1">
              <a:rPr lang="en-US" smtClean="0"/>
              <a:t>8/18/19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B2EDEC-347D-DF4C-BAB7-C3646A832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891A3-AC03-A240-A429-DF946BFE7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3FDA3-05E5-6349-944F-D708DB44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A796A-A539-4A40-ACA1-966432562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E9A58C-F2A8-A740-A8AD-0FB37B6C20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64817-3D05-8E45-B9AE-BD09EF06A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566B83-CDD1-6D47-9914-0D40E4FD701D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5F5523-5442-3744-A686-D607841D1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F87FA0-C4F4-5E47-84DD-ABA3C73C7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476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EA28E-3E9C-B044-B542-A787932A4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7A3933-3B83-324C-8B9C-E80064727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A220AC-2599-8141-901B-C05E060F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815033-5E9F-1647-A38F-02ECE0DDA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C99CE-4E3B-674F-8C8E-693F202A9414}" type="datetime1">
              <a:rPr lang="en-US" smtClean="0"/>
              <a:t>8/18/19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7627A5-41AD-CB45-8C95-41C2D5984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3EF53-AB29-A147-9341-AB21FDFB8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0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A97B67-DBA0-AB40-9349-2FF4B9798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84AAD-2C68-E440-8AEC-E00456E9A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9243D-5ACD-714D-BD1D-2E2CA062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C83794-A4F7-6647-B9F3-ACF12AA7AC8D}" type="datetime1">
              <a:rPr lang="en-US" smtClean="0"/>
              <a:t>8/18/19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782FA-AD73-8645-A43B-B72F63D0A5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2AD44-1F69-2245-871F-7F2F86D1F8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92-A495-A845-BF17-6EFDD3F09D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38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li_88273/regression-vs-classification-87c224350d69" TargetMode="Externa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a/351798" TargetMode="External"/><Relationship Id="rId2" Type="http://schemas.openxmlformats.org/officeDocument/2006/relationships/hyperlink" Target="https://alex.smola.org/papers/2003/SmoSch03b.pdf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1B569-14C7-1849-A6FC-622F1C92FE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FASE ML Bootcamp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EA4766-8CB3-E04D-9DE8-BE7E791B0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Monday, Lecture 2</a:t>
            </a:r>
          </a:p>
          <a:p>
            <a:r>
              <a:rPr lang="en-US" dirty="0"/>
              <a:t>Evaluating and tuning models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6545D04-A322-DE45-ABF7-21431E9407D9}"/>
              </a:ext>
            </a:extLst>
          </p:cNvPr>
          <p:cNvSpPr/>
          <p:nvPr/>
        </p:nvSpPr>
        <p:spPr>
          <a:xfrm>
            <a:off x="2729593" y="4703544"/>
            <a:ext cx="673281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Based on material from Joseph Redmon, Christopher Bishop, Polo Chau</a:t>
            </a:r>
          </a:p>
          <a:p>
            <a:pPr algn="ctr"/>
            <a:r>
              <a:rPr lang="en-US" dirty="0"/>
              <a:t>Elements of Statistical Learning by Hastie, </a:t>
            </a:r>
            <a:r>
              <a:rPr lang="en-US" dirty="0" err="1"/>
              <a:t>Tibshirani</a:t>
            </a:r>
            <a:r>
              <a:rPr lang="en-US" dirty="0"/>
              <a:t>, Friedman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736440-9D5D-4948-8D85-B954ED93D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72" y="4262510"/>
            <a:ext cx="1660592" cy="24883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311CB-8F20-794F-A346-20881FF7D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9077" y="87312"/>
            <a:ext cx="1865016" cy="251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41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F16D1-C4D9-2042-8E4D-4805D0413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Underfitting: model is too simplistic!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53E3C4-C43E-354D-AE57-0CF09A728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10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4E12378E-0CFB-0745-8FCF-74C8FC70F7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81" r="50000"/>
          <a:stretch/>
        </p:blipFill>
        <p:spPr>
          <a:xfrm>
            <a:off x="6743076" y="2292319"/>
            <a:ext cx="4610724" cy="3417949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8C6B7B-B63F-9848-B306-8FF0BEE51D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75" t="1" b="51551"/>
          <a:stretch/>
        </p:blipFill>
        <p:spPr>
          <a:xfrm>
            <a:off x="838200" y="2267367"/>
            <a:ext cx="4530041" cy="33172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15496D-CF09-3C45-8338-D78A1FEF7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428" y="1750317"/>
            <a:ext cx="1082914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    Training loss too high           </a:t>
            </a:r>
            <a:r>
              <a:rPr lang="en-US" sz="4400" b="1" dirty="0"/>
              <a:t>→</a:t>
            </a:r>
            <a:r>
              <a:rPr lang="en-US" dirty="0"/>
              <a:t>      Use a more complex model</a:t>
            </a:r>
          </a:p>
        </p:txBody>
      </p:sp>
    </p:spTree>
    <p:extLst>
      <p:ext uri="{BB962C8B-B14F-4D97-AF65-F5344CB8AC3E}">
        <p14:creationId xmlns:p14="http://schemas.microsoft.com/office/powerpoint/2010/main" val="644427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1CED32-CD1F-C840-8C77-B632D5A5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462" y="4118914"/>
            <a:ext cx="3089847" cy="20580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67A122-A651-0D4E-AD39-940461112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Parameters vs </a:t>
            </a:r>
            <a:r>
              <a:rPr lang="en-US" b="1" dirty="0">
                <a:solidFill>
                  <a:srgbClr val="FF0000"/>
                </a:solidFill>
              </a:rPr>
              <a:t>Hyper</a:t>
            </a:r>
            <a:r>
              <a:rPr lang="en-US" b="1" dirty="0"/>
              <a:t>-parameters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32356-35C4-EC48-AED4-E6AFDD3456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6537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b="1" dirty="0"/>
                  <a:t>hyper-parameters</a:t>
                </a:r>
              </a:p>
              <a:p>
                <a:pPr lvl="1"/>
                <a:r>
                  <a:rPr lang="en-US" dirty="0"/>
                  <a:t>Decision tree: maximum depth of the tree</a:t>
                </a:r>
              </a:p>
              <a:p>
                <a:pPr lvl="1"/>
                <a:r>
                  <a:rPr lang="en-US" dirty="0"/>
                  <a:t>Polynomial regression: regularization coefficient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Hyper-parameters are </a:t>
                </a:r>
                <a:r>
                  <a:rPr lang="en-US" b="1" dirty="0">
                    <a:solidFill>
                      <a:schemeClr val="accent1"/>
                    </a:solidFill>
                  </a:rPr>
                  <a:t>determined through trial-and-error / cross validation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</a:t>
                </a:r>
                <a:r>
                  <a:rPr lang="en-US" b="1" dirty="0"/>
                  <a:t>parameters: </a:t>
                </a:r>
                <a:r>
                  <a:rPr lang="en-US" b="1" dirty="0">
                    <a:solidFill>
                      <a:srgbClr val="00B050"/>
                    </a:solidFill>
                  </a:rPr>
                  <a:t>directly optimized, “learned”!</a:t>
                </a:r>
              </a:p>
              <a:p>
                <a:pPr lvl="1"/>
                <a:r>
                  <a:rPr lang="en-US" dirty="0"/>
                  <a:t>Decision tree: attributes you split on</a:t>
                </a:r>
              </a:p>
              <a:p>
                <a:pPr lvl="1"/>
                <a:r>
                  <a:rPr lang="en-US" dirty="0"/>
                  <a:t>Logistic regression: weights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F832356-35C4-EC48-AED4-E6AFDD3456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6537"/>
                <a:ext cx="10515600" cy="5032375"/>
              </a:xfrm>
              <a:blipFill>
                <a:blip r:embed="rId3"/>
                <a:stretch>
                  <a:fillRect l="-1086" t="-2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4CD2F-7A75-E145-B34C-54E3C236E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11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AD19989F-6359-7948-B0E6-3E2415E24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0915" y="2112135"/>
            <a:ext cx="3779394" cy="792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8984AC-3968-1945-9C07-B753AC2B2F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95" t="1137" b="-1"/>
          <a:stretch/>
        </p:blipFill>
        <p:spPr>
          <a:xfrm>
            <a:off x="3028793" y="5486400"/>
            <a:ext cx="4665377" cy="69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32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ABF57-B3B0-F346-97ED-24B9C18D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D4403-BC9F-D54F-A720-398275EA2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66725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Examples</a:t>
            </a:r>
            <a:r>
              <a:rPr lang="en-US" dirty="0"/>
              <a:t>:</a:t>
            </a:r>
          </a:p>
          <a:p>
            <a:r>
              <a:rPr lang="en-US" dirty="0"/>
              <a:t>Stock price prediction</a:t>
            </a:r>
          </a:p>
          <a:p>
            <a:r>
              <a:rPr lang="en-US" dirty="0"/>
              <a:t>Forecasting epidemics</a:t>
            </a:r>
          </a:p>
          <a:p>
            <a:r>
              <a:rPr lang="en-US" dirty="0"/>
              <a:t>Weather prediction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We will look at:</a:t>
            </a:r>
          </a:p>
          <a:p>
            <a:r>
              <a:rPr lang="en-US" dirty="0"/>
              <a:t>Linear Regression</a:t>
            </a:r>
          </a:p>
          <a:p>
            <a:r>
              <a:rPr lang="en-US" dirty="0"/>
              <a:t>Ridge Regression</a:t>
            </a:r>
          </a:p>
          <a:p>
            <a:r>
              <a:rPr lang="en-US" dirty="0"/>
              <a:t>LASSO</a:t>
            </a:r>
          </a:p>
          <a:p>
            <a:r>
              <a:rPr lang="en-US" dirty="0"/>
              <a:t>Support Vector Regression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8D406-0893-2C49-82E1-1EDD5F92A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81EE59-D52F-1143-B983-1E9B9A81E0F2}"/>
              </a:ext>
            </a:extLst>
          </p:cNvPr>
          <p:cNvGrpSpPr/>
          <p:nvPr/>
        </p:nvGrpSpPr>
        <p:grpSpPr>
          <a:xfrm>
            <a:off x="5257800" y="1258445"/>
            <a:ext cx="6096000" cy="2525574"/>
            <a:chOff x="5769428" y="1846274"/>
            <a:chExt cx="6096000" cy="25255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ED92FEB-5190-3B49-8B91-8DE2FFE679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612" t="6652" r="15898" b="53185"/>
            <a:stretch/>
          </p:blipFill>
          <p:spPr>
            <a:xfrm>
              <a:off x="5943600" y="1846274"/>
              <a:ext cx="5747657" cy="229346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A9E3FF4-044E-834E-9C06-412098253097}"/>
                </a:ext>
              </a:extLst>
            </p:cNvPr>
            <p:cNvSpPr/>
            <p:nvPr/>
          </p:nvSpPr>
          <p:spPr>
            <a:xfrm>
              <a:off x="5769428" y="4094849"/>
              <a:ext cx="6096000" cy="276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hlinkClick r:id="rId3"/>
                </a:rPr>
                <a:t>https://medium.com/@ali_88273/regression-vs-classification-87c224350d69</a:t>
              </a:r>
              <a:endParaRPr lang="en-US" sz="120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B34F22A8-A2FD-524C-AF4E-DB57B629B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7841" y="3991712"/>
            <a:ext cx="3057959" cy="22934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3D14B1-262D-244F-9716-0F18DA9DA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1798" y="4286501"/>
            <a:ext cx="3735256" cy="170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2081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992-EEC7-7E49-ACE8-7B9DED8A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459540"/>
                <a:ext cx="10515600" cy="30793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459540"/>
                <a:ext cx="10515600" cy="3079372"/>
              </a:xfrm>
              <a:blipFill>
                <a:blip r:embed="rId2"/>
                <a:stretch>
                  <a:fillRect l="-1086" t="-2869" b="-635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FA32-4D79-1D49-866D-2875DC75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C8940E-99C3-514E-8DDE-C6E050AB6F41}"/>
              </a:ext>
            </a:extLst>
          </p:cNvPr>
          <p:cNvSpPr/>
          <p:nvPr/>
        </p:nvSpPr>
        <p:spPr>
          <a:xfrm>
            <a:off x="838200" y="1646238"/>
            <a:ext cx="93290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/>
              <a:t>Data</a:t>
            </a:r>
            <a:r>
              <a:rPr lang="en-US" sz="3200" dirty="0"/>
              <a:t>: </a:t>
            </a:r>
            <a:r>
              <a:rPr lang="en-US" sz="3200" i="1" dirty="0"/>
              <a:t>S = {(x</a:t>
            </a:r>
            <a:r>
              <a:rPr lang="en-US" sz="3200" i="1" baseline="-25000" dirty="0"/>
              <a:t>i</a:t>
            </a:r>
            <a:r>
              <a:rPr lang="en-US" sz="3200" i="1" dirty="0"/>
              <a:t>, </a:t>
            </a:r>
            <a:r>
              <a:rPr lang="en-US" sz="3200" i="1" dirty="0" err="1"/>
              <a:t>y</a:t>
            </a:r>
            <a:r>
              <a:rPr lang="en-US" sz="3200" i="1" baseline="-25000" dirty="0" err="1"/>
              <a:t>i</a:t>
            </a:r>
            <a:r>
              <a:rPr lang="en-US" sz="3200" i="1" dirty="0"/>
              <a:t>)}</a:t>
            </a:r>
            <a:r>
              <a:rPr lang="en-US" sz="3200" i="1" baseline="-25000" dirty="0" err="1"/>
              <a:t>i</a:t>
            </a:r>
            <a:r>
              <a:rPr lang="en-US" sz="3200" i="1" baseline="-25000" dirty="0"/>
              <a:t> = 1,…,n</a:t>
            </a:r>
          </a:p>
          <a:p>
            <a:pPr lvl="1"/>
            <a:r>
              <a:rPr lang="en-US" sz="3200" dirty="0"/>
              <a:t>x</a:t>
            </a:r>
            <a:r>
              <a:rPr lang="en-US" sz="3200" baseline="-25000" dirty="0"/>
              <a:t>i</a:t>
            </a:r>
            <a:r>
              <a:rPr lang="en-US" sz="3200" dirty="0"/>
              <a:t>: data example with </a:t>
            </a:r>
            <a:r>
              <a:rPr lang="en-US" sz="3200" b="1" dirty="0"/>
              <a:t>d</a:t>
            </a:r>
            <a:r>
              <a:rPr lang="en-US" sz="3200" dirty="0"/>
              <a:t> attributes</a:t>
            </a:r>
          </a:p>
          <a:p>
            <a:pPr lvl="1"/>
            <a:r>
              <a:rPr lang="en-US" sz="3200" dirty="0" err="1"/>
              <a:t>y</a:t>
            </a:r>
            <a:r>
              <a:rPr lang="en-US" sz="3200" baseline="-25000" dirty="0" err="1"/>
              <a:t>i</a:t>
            </a:r>
            <a:r>
              <a:rPr lang="en-US" sz="3200" dirty="0"/>
              <a:t>: target of example (what you care about)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88A98-D69D-1245-9E9E-0086505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69" y="3215897"/>
            <a:ext cx="3275931" cy="36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548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29992-EEC7-7E49-ACE8-7B9DED8A3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Linear</a:t>
            </a:r>
            <a:r>
              <a:rPr lang="en-US" dirty="0"/>
              <a:t>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3386212"/>
                <a:ext cx="10515600" cy="307937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9A9744-C9ED-984C-8A9D-1F22F6ED6E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3386212"/>
                <a:ext cx="10515600" cy="3079372"/>
              </a:xfrm>
              <a:blipFill>
                <a:blip r:embed="rId2"/>
                <a:stretch>
                  <a:fillRect l="-1086" t="-3292" b="-63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3FA32-4D79-1D49-866D-2875DC75C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288A98-D69D-1245-9E9E-008650574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6069" y="3079372"/>
            <a:ext cx="3275931" cy="36421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395B2DC-AA89-5D44-93DF-7079FF24CC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578806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b="1" dirty="0"/>
                  <a:t>Minimizing RSS to 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: </a:t>
                </a:r>
              </a:p>
              <a:p>
                <a:r>
                  <a:rPr lang="en-US" dirty="0"/>
                  <a:t>Closed-form solution!</a:t>
                </a:r>
              </a:p>
              <a:p>
                <a:r>
                  <a:rPr lang="en-US" dirty="0"/>
                  <a:t>If closed-form fails, can use standard optimization methods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D395B2DC-AA89-5D44-93DF-7079FF24CC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8806"/>
                <a:ext cx="10515600" cy="3079372"/>
              </a:xfrm>
              <a:prstGeom prst="rect">
                <a:avLst/>
              </a:prstGeom>
              <a:blipFill>
                <a:blip r:embed="rId4"/>
                <a:stretch>
                  <a:fillRect l="-1086" t="-28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71284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1CAB-A76B-1C4D-B4F6-9AD6E9E9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Ridge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C5B1-A24C-1F4A-B1E4-DE2B3706B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 Regression uses all features; model may be complicated</a:t>
            </a:r>
          </a:p>
          <a:p>
            <a:r>
              <a:rPr lang="en-US" b="1" dirty="0"/>
              <a:t>Ridge Regression </a:t>
            </a:r>
            <a:r>
              <a:rPr lang="en-US" dirty="0"/>
              <a:t>penalizes large parameter values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3E06-BF87-AE48-B51C-22B6DC1D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081262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 + </a:t>
                </a:r>
                <a:r>
                  <a:rPr lang="en-US" dirty="0">
                    <a:solidFill>
                      <a:srgbClr val="FF0000"/>
                    </a:solidFill>
                  </a:rPr>
                  <a:t>penalty</a:t>
                </a:r>
                <a:r>
                  <a:rPr lang="en-US" dirty="0"/>
                  <a:t>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081262"/>
                <a:ext cx="10515600" cy="3079372"/>
              </a:xfrm>
              <a:prstGeom prst="rect">
                <a:avLst/>
              </a:prstGeom>
              <a:blipFill>
                <a:blip r:embed="rId2"/>
                <a:stretch>
                  <a:fillRect l="-1086" t="-3292" b="-65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88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A1CAB-A76B-1C4D-B4F6-9AD6E9E93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Lasso</a:t>
            </a:r>
            <a:r>
              <a:rPr lang="en-US" dirty="0"/>
              <a:t>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5C5B1-A24C-1F4A-B1E4-DE2B3706B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6397"/>
            <a:ext cx="10787743" cy="4351338"/>
          </a:xfrm>
        </p:spPr>
        <p:txBody>
          <a:bodyPr/>
          <a:lstStyle/>
          <a:p>
            <a:r>
              <a:rPr lang="en-US" b="1" dirty="0"/>
              <a:t>As in Ridge Regression, Lasso </a:t>
            </a:r>
            <a:r>
              <a:rPr lang="en-US" dirty="0"/>
              <a:t>penalizes large parameters</a:t>
            </a:r>
          </a:p>
          <a:p>
            <a:r>
              <a:rPr lang="en-US" dirty="0"/>
              <a:t>Penalizes </a:t>
            </a:r>
            <a:r>
              <a:rPr lang="en-US" b="1" dirty="0">
                <a:solidFill>
                  <a:srgbClr val="00B050"/>
                </a:solidFill>
              </a:rPr>
              <a:t>absolute</a:t>
            </a:r>
            <a:r>
              <a:rPr lang="en-US" dirty="0"/>
              <a:t> instead of squared coefficient values</a:t>
            </a:r>
          </a:p>
          <a:p>
            <a:r>
              <a:rPr lang="en-US" b="1" dirty="0"/>
              <a:t>Zeroes out </a:t>
            </a:r>
            <a:r>
              <a:rPr lang="en-US" dirty="0"/>
              <a:t>more coefficients </a:t>
            </a:r>
            <a:r>
              <a:rPr lang="en-US" b="1" dirty="0"/>
              <a:t>BUT</a:t>
            </a:r>
            <a:r>
              <a:rPr lang="en-US" dirty="0"/>
              <a:t> optimization is more involved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33E06-BF87-AE48-B51C-22B6DC1D5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3276978"/>
                <a:ext cx="10515600" cy="307937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Model: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Loss function: </a:t>
                </a:r>
                <a:r>
                  <a:rPr lang="en-US" dirty="0"/>
                  <a:t>Residual Sum of Squares + </a:t>
                </a:r>
                <a:r>
                  <a:rPr lang="en-US" dirty="0">
                    <a:solidFill>
                      <a:srgbClr val="FF0000"/>
                    </a:solidFill>
                  </a:rPr>
                  <a:t>penalty</a:t>
                </a:r>
                <a:r>
                  <a:rPr lang="en-US" dirty="0"/>
                  <a:t> term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𝑅𝑆𝑆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𝜷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1" i="1" smtClean="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  <m:t>𝜷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E3B5A5C-CE0A-B745-8D9D-3C6F435EEA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76978"/>
                <a:ext cx="10515600" cy="3079372"/>
              </a:xfrm>
              <a:prstGeom prst="rect">
                <a:avLst/>
              </a:prstGeom>
              <a:blipFill>
                <a:blip r:embed="rId2"/>
                <a:stretch>
                  <a:fillRect l="-1086" t="-2869" b="-6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874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E07EF-CADE-1347-8C8A-E7E6C66BF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39"/>
            <a:ext cx="10515600" cy="1325563"/>
          </a:xfrm>
        </p:spPr>
        <p:txBody>
          <a:bodyPr/>
          <a:lstStyle/>
          <a:p>
            <a:r>
              <a:rPr lang="en-US" b="1" dirty="0"/>
              <a:t>Example</a:t>
            </a:r>
            <a:r>
              <a:rPr lang="en-US" dirty="0"/>
              <a:t>: Prostate Cancer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88A2-5274-BF44-B19C-0C0C97E8A0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2473"/>
            <a:ext cx="10515600" cy="4351338"/>
          </a:xfrm>
        </p:spPr>
        <p:txBody>
          <a:bodyPr/>
          <a:lstStyle/>
          <a:p>
            <a:r>
              <a:rPr lang="en-US" dirty="0"/>
              <a:t>x: cancer volume, prostate weight, age, …</a:t>
            </a:r>
          </a:p>
          <a:p>
            <a:r>
              <a:rPr lang="en-US" dirty="0"/>
              <a:t>y: amount of prostate-specific antigen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4D778A-7C4D-F24B-AC7F-13132848E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17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5AB07E-3363-2042-8506-203B8351AD0A}"/>
              </a:ext>
            </a:extLst>
          </p:cNvPr>
          <p:cNvSpPr txBox="1"/>
          <p:nvPr/>
        </p:nvSpPr>
        <p:spPr>
          <a:xfrm>
            <a:off x="8180614" y="603010"/>
            <a:ext cx="36031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Stamey</a:t>
            </a:r>
            <a:r>
              <a:rPr lang="en-US" sz="2800" dirty="0"/>
              <a:t> et al. (1989)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0177F8-6B25-2D4B-B3A8-3DBC1C2969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228"/>
          <a:stretch/>
        </p:blipFill>
        <p:spPr>
          <a:xfrm>
            <a:off x="2620735" y="2449384"/>
            <a:ext cx="6950529" cy="41088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8427AE-A452-1640-A25C-A7B23BA192A3}"/>
              </a:ext>
            </a:extLst>
          </p:cNvPr>
          <p:cNvSpPr txBox="1"/>
          <p:nvPr/>
        </p:nvSpPr>
        <p:spPr>
          <a:xfrm>
            <a:off x="4775399" y="2453370"/>
            <a:ext cx="5475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LR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5F423F1-114C-AD4C-A2BD-B06880F15011}"/>
              </a:ext>
            </a:extLst>
          </p:cNvPr>
          <p:cNvCxnSpPr/>
          <p:nvPr/>
        </p:nvCxnSpPr>
        <p:spPr>
          <a:xfrm>
            <a:off x="4729163" y="2500313"/>
            <a:ext cx="593788" cy="0"/>
          </a:xfrm>
          <a:prstGeom prst="line">
            <a:avLst/>
          </a:prstGeom>
          <a:ln w="19050">
            <a:solidFill>
              <a:srgbClr val="353334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55AFCC1-10AD-0F41-B6AC-32AD79CCC6BB}"/>
              </a:ext>
            </a:extLst>
          </p:cNvPr>
          <p:cNvSpPr/>
          <p:nvPr/>
        </p:nvSpPr>
        <p:spPr>
          <a:xfrm>
            <a:off x="2620735" y="5810592"/>
            <a:ext cx="6950529" cy="3235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3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19" name="Google Shape;319;p37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Bias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Error from assumptions model makes about data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Linear model assumes data is linear, bad for data that isn’t</a:t>
            </a:r>
            <a:endParaRPr dirty="0"/>
          </a:p>
        </p:txBody>
      </p:sp>
      <p:sp>
        <p:nvSpPr>
          <p:cNvPr id="320" name="Google Shape;320;p37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21" name="Google Shape;321;p37"/>
          <p:cNvGrpSpPr/>
          <p:nvPr/>
        </p:nvGrpSpPr>
        <p:grpSpPr>
          <a:xfrm>
            <a:off x="1917841" y="2692961"/>
            <a:ext cx="7160759" cy="4001257"/>
            <a:chOff x="1438380" y="1592070"/>
            <a:chExt cx="5370569" cy="3000943"/>
          </a:xfrm>
        </p:grpSpPr>
        <p:sp>
          <p:nvSpPr>
            <p:cNvPr id="322" name="Google Shape;322;p37"/>
            <p:cNvSpPr/>
            <p:nvPr/>
          </p:nvSpPr>
          <p:spPr>
            <a:xfrm>
              <a:off x="5599947" y="15920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3385943" y="2232417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3689967" y="2968355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4135682" y="362546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4484543" y="3703188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4730560" y="36254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5031387" y="321935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341955" y="2553461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30" name="Google Shape;330;p37"/>
            <p:cNvCxnSpPr/>
            <p:nvPr/>
          </p:nvCxnSpPr>
          <p:spPr>
            <a:xfrm rot="10800000">
              <a:off x="2548600" y="2023790"/>
              <a:ext cx="0" cy="1854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31" name="Google Shape;331;p37"/>
            <p:cNvCxnSpPr/>
            <p:nvPr/>
          </p:nvCxnSpPr>
          <p:spPr>
            <a:xfrm>
              <a:off x="2548600" y="3878090"/>
              <a:ext cx="40839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32" name="Google Shape;332;p37"/>
            <p:cNvSpPr txBox="1"/>
            <p:nvPr/>
          </p:nvSpPr>
          <p:spPr>
            <a:xfrm>
              <a:off x="2725048" y="3955813"/>
              <a:ext cx="40839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3" name="Google Shape;333;p37"/>
            <p:cNvSpPr txBox="1"/>
            <p:nvPr/>
          </p:nvSpPr>
          <p:spPr>
            <a:xfrm>
              <a:off x="1438380" y="2471975"/>
              <a:ext cx="1186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34" name="Google Shape;334;p37"/>
            <p:cNvCxnSpPr/>
            <p:nvPr/>
          </p:nvCxnSpPr>
          <p:spPr>
            <a:xfrm rot="10800000" flipH="1">
              <a:off x="2874113" y="1766976"/>
              <a:ext cx="3679500" cy="22788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79119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40" name="Google Shape;340;p3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Bias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Error from assumptions model makes about data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Linear model assumes data is linear, bad for data that isn’t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Quadratic is better</a:t>
            </a:r>
            <a:endParaRPr dirty="0"/>
          </a:p>
        </p:txBody>
      </p:sp>
      <p:sp>
        <p:nvSpPr>
          <p:cNvPr id="341" name="Google Shape;341;p3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42" name="Google Shape;342;p38"/>
          <p:cNvGrpSpPr/>
          <p:nvPr/>
        </p:nvGrpSpPr>
        <p:grpSpPr>
          <a:xfrm>
            <a:off x="1917841" y="2692961"/>
            <a:ext cx="7160759" cy="4001257"/>
            <a:chOff x="1438380" y="1592070"/>
            <a:chExt cx="5370569" cy="3000943"/>
          </a:xfrm>
        </p:grpSpPr>
        <p:sp>
          <p:nvSpPr>
            <p:cNvPr id="343" name="Google Shape;343;p38"/>
            <p:cNvSpPr/>
            <p:nvPr/>
          </p:nvSpPr>
          <p:spPr>
            <a:xfrm>
              <a:off x="5599947" y="15920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3385943" y="2232417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3689967" y="2968355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135682" y="362546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4484543" y="3703188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8" name="Google Shape;348;p38"/>
            <p:cNvSpPr/>
            <p:nvPr/>
          </p:nvSpPr>
          <p:spPr>
            <a:xfrm>
              <a:off x="4730560" y="3625470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9" name="Google Shape;349;p38"/>
            <p:cNvSpPr/>
            <p:nvPr/>
          </p:nvSpPr>
          <p:spPr>
            <a:xfrm>
              <a:off x="5031387" y="3219353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0" name="Google Shape;350;p38"/>
            <p:cNvSpPr/>
            <p:nvPr/>
          </p:nvSpPr>
          <p:spPr>
            <a:xfrm>
              <a:off x="5341955" y="2553461"/>
              <a:ext cx="174900" cy="17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51" name="Google Shape;351;p38"/>
            <p:cNvCxnSpPr/>
            <p:nvPr/>
          </p:nvCxnSpPr>
          <p:spPr>
            <a:xfrm rot="10800000">
              <a:off x="2548600" y="2023790"/>
              <a:ext cx="0" cy="18543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52" name="Google Shape;352;p38"/>
            <p:cNvCxnSpPr/>
            <p:nvPr/>
          </p:nvCxnSpPr>
          <p:spPr>
            <a:xfrm>
              <a:off x="2548600" y="3878090"/>
              <a:ext cx="40839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53" name="Google Shape;353;p38"/>
            <p:cNvSpPr txBox="1"/>
            <p:nvPr/>
          </p:nvSpPr>
          <p:spPr>
            <a:xfrm>
              <a:off x="2725048" y="3955813"/>
              <a:ext cx="40839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4" name="Google Shape;354;p38"/>
            <p:cNvSpPr txBox="1"/>
            <p:nvPr/>
          </p:nvSpPr>
          <p:spPr>
            <a:xfrm>
              <a:off x="1438380" y="2471975"/>
              <a:ext cx="1186500" cy="63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40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4000">
                <a:latin typeface="Consolas"/>
                <a:ea typeface="Consolas"/>
                <a:cs typeface="Consolas"/>
                <a:sym typeface="Consolas"/>
              </a:endParaRPr>
            </a:p>
            <a:p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355" name="Google Shape;355;p38"/>
            <p:cNvCxnSpPr/>
            <p:nvPr/>
          </p:nvCxnSpPr>
          <p:spPr>
            <a:xfrm rot="10800000" flipH="1">
              <a:off x="2874113" y="1766976"/>
              <a:ext cx="3679500" cy="22788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56" name="Google Shape;356;p38"/>
          <p:cNvSpPr/>
          <p:nvPr/>
        </p:nvSpPr>
        <p:spPr>
          <a:xfrm>
            <a:off x="4435220" y="2479433"/>
            <a:ext cx="3200400" cy="3183000"/>
          </a:xfrm>
          <a:custGeom>
            <a:avLst/>
            <a:gdLst/>
            <a:ahLst/>
            <a:cxnLst/>
            <a:rect l="l" t="t" r="r" b="b"/>
            <a:pathLst>
              <a:path w="96012" h="95490" extrusionOk="0">
                <a:moveTo>
                  <a:pt x="0" y="4220"/>
                </a:moveTo>
                <a:cubicBezTo>
                  <a:pt x="3165" y="14507"/>
                  <a:pt x="10727" y="50731"/>
                  <a:pt x="18992" y="65942"/>
                </a:cubicBezTo>
                <a:cubicBezTo>
                  <a:pt x="27257" y="81153"/>
                  <a:pt x="39830" y="95836"/>
                  <a:pt x="49589" y="95484"/>
                </a:cubicBezTo>
                <a:cubicBezTo>
                  <a:pt x="59348" y="95132"/>
                  <a:pt x="69811" y="79746"/>
                  <a:pt x="77548" y="63832"/>
                </a:cubicBezTo>
                <a:cubicBezTo>
                  <a:pt x="85285" y="47918"/>
                  <a:pt x="92935" y="10639"/>
                  <a:pt x="96012" y="0"/>
                </a:cubicBezTo>
              </a:path>
            </a:pathLst>
          </a:cu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60993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25CBB-CFE6-4348-BC79-F8A77EC37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2604E5B-83A5-9D41-8E24-AD843F9B09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706" y="2187574"/>
            <a:ext cx="5930588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6A64A7-2A09-3D48-B34A-49E5CCE5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006584-C6CB-B842-B847-21C5C86EA2DC}"/>
                  </a:ext>
                </a:extLst>
              </p:cNvPr>
              <p:cNvSpPr txBox="1"/>
              <p:nvPr/>
            </p:nvSpPr>
            <p:spPr>
              <a:xfrm>
                <a:off x="993271" y="1489582"/>
                <a:ext cx="1036052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/>
                  <a:t>Data points </a:t>
                </a: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</a:rPr>
                  <a:t>(</a:t>
                </a:r>
                <a:r>
                  <a:rPr lang="en-US" sz="3200" b="1" dirty="0" err="1">
                    <a:solidFill>
                      <a:schemeClr val="accent5">
                        <a:lumMod val="75000"/>
                      </a:schemeClr>
                    </a:solidFill>
                  </a:rPr>
                  <a:t>x,t</a:t>
                </a:r>
                <a:r>
                  <a:rPr lang="en-US" sz="3200" b="1" dirty="0">
                    <a:solidFill>
                      <a:schemeClr val="accent5">
                        <a:lumMod val="75000"/>
                      </a:schemeClr>
                    </a:solidFill>
                  </a:rPr>
                  <a:t>)</a:t>
                </a:r>
                <a:r>
                  <a:rPr lang="en-US" sz="32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3200" dirty="0"/>
                  <a:t>generated by adding noise to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3200" b="1" i="1" dirty="0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D006584-C6CB-B842-B847-21C5C86EA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271" y="1489582"/>
                <a:ext cx="10360529" cy="584775"/>
              </a:xfrm>
              <a:prstGeom prst="rect">
                <a:avLst/>
              </a:prstGeom>
              <a:blipFill>
                <a:blip r:embed="rId3"/>
                <a:stretch>
                  <a:fillRect l="-1346" t="-10638" b="-3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3241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62" name="Google Shape;362;p39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64" name="Google Shape;364;p39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365" name="Google Shape;365;p39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66" name="Google Shape;366;p39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7" name="Google Shape;367;p39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8" name="Google Shape;368;p39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9" name="Google Shape;369;p39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0" name="Google Shape;370;p39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1" name="Google Shape;371;p39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2" name="Google Shape;372;p39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3" name="Google Shape;373;p39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4" name="Google Shape;374;p39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75" name="Google Shape;375;p39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76" name="Google Shape;376;p39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77" name="Google Shape;377;p39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54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383" name="Google Shape;383;p40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</p:txBody>
      </p:sp>
      <p:sp>
        <p:nvSpPr>
          <p:cNvPr id="384" name="Google Shape;384;p40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385" name="Google Shape;385;p40"/>
          <p:cNvGrpSpPr/>
          <p:nvPr/>
        </p:nvGrpSpPr>
        <p:grpSpPr>
          <a:xfrm>
            <a:off x="5985813" y="3461487"/>
            <a:ext cx="5566824" cy="2919560"/>
            <a:chOff x="246840" y="1262225"/>
            <a:chExt cx="6832135" cy="3582575"/>
          </a:xfrm>
        </p:grpSpPr>
        <p:sp>
          <p:nvSpPr>
            <p:cNvPr id="386" name="Google Shape;386;p40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396" name="Google Shape;396;p40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7" name="Google Shape;397;p40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398" name="Google Shape;398;p40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99" name="Google Shape;399;p40"/>
          <p:cNvSpPr/>
          <p:nvPr/>
        </p:nvSpPr>
        <p:spPr>
          <a:xfrm>
            <a:off x="7596534" y="3130067"/>
            <a:ext cx="3938967" cy="2672867"/>
          </a:xfrm>
          <a:custGeom>
            <a:avLst/>
            <a:gdLst/>
            <a:ahLst/>
            <a:cxnLst/>
            <a:rect l="l" t="t" r="r" b="b"/>
            <a:pathLst>
              <a:path w="118169" h="80186" extrusionOk="0">
                <a:moveTo>
                  <a:pt x="0" y="80186"/>
                </a:moveTo>
                <a:cubicBezTo>
                  <a:pt x="2374" y="78340"/>
                  <a:pt x="7738" y="73152"/>
                  <a:pt x="14244" y="69107"/>
                </a:cubicBezTo>
                <a:cubicBezTo>
                  <a:pt x="20750" y="65063"/>
                  <a:pt x="34114" y="60051"/>
                  <a:pt x="39038" y="55919"/>
                </a:cubicBezTo>
                <a:cubicBezTo>
                  <a:pt x="43962" y="51787"/>
                  <a:pt x="36488" y="48270"/>
                  <a:pt x="43786" y="44313"/>
                </a:cubicBezTo>
                <a:cubicBezTo>
                  <a:pt x="51084" y="40357"/>
                  <a:pt x="73416" y="37368"/>
                  <a:pt x="82824" y="32180"/>
                </a:cubicBezTo>
                <a:cubicBezTo>
                  <a:pt x="92232" y="26993"/>
                  <a:pt x="94342" y="18551"/>
                  <a:pt x="100233" y="13188"/>
                </a:cubicBezTo>
                <a:cubicBezTo>
                  <a:pt x="106124" y="7825"/>
                  <a:pt x="115180" y="2198"/>
                  <a:pt x="118169" y="0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00" name="Google Shape;400;p40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401" name="Google Shape;401;p40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11" name="Google Shape;411;p40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2" name="Google Shape;412;p40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3" name="Google Shape;413;p40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335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1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419" name="Google Shape;419;p41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Font typeface="Consolas"/>
              <a:buChar char="-"/>
            </a:pPr>
            <a:r>
              <a:rPr lang="en"/>
              <a:t>Variance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Algorithm’s sensitivity to noise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More complex algorithms are more sensitive!</a:t>
            </a:r>
            <a:endParaRPr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/>
              <a:t>High variance hurts generalization, </a:t>
            </a:r>
            <a:r>
              <a:rPr lang="en" i="1"/>
              <a:t>overfitting</a:t>
            </a:r>
            <a:endParaRPr i="1"/>
          </a:p>
        </p:txBody>
      </p:sp>
      <p:sp>
        <p:nvSpPr>
          <p:cNvPr id="420" name="Google Shape;420;p41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421" name="Google Shape;421;p41"/>
          <p:cNvGrpSpPr/>
          <p:nvPr/>
        </p:nvGrpSpPr>
        <p:grpSpPr>
          <a:xfrm>
            <a:off x="5985813" y="3461487"/>
            <a:ext cx="5566824" cy="2919560"/>
            <a:chOff x="246840" y="1262225"/>
            <a:chExt cx="6832135" cy="3582575"/>
          </a:xfrm>
        </p:grpSpPr>
        <p:sp>
          <p:nvSpPr>
            <p:cNvPr id="422" name="Google Shape;422;p41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32" name="Google Shape;432;p41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33" name="Google Shape;433;p41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34" name="Google Shape;434;p41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35" name="Google Shape;435;p41"/>
          <p:cNvSpPr/>
          <p:nvPr/>
        </p:nvSpPr>
        <p:spPr>
          <a:xfrm>
            <a:off x="7596534" y="3130067"/>
            <a:ext cx="3938967" cy="2672867"/>
          </a:xfrm>
          <a:custGeom>
            <a:avLst/>
            <a:gdLst/>
            <a:ahLst/>
            <a:cxnLst/>
            <a:rect l="l" t="t" r="r" b="b"/>
            <a:pathLst>
              <a:path w="118169" h="80186" extrusionOk="0">
                <a:moveTo>
                  <a:pt x="0" y="80186"/>
                </a:moveTo>
                <a:cubicBezTo>
                  <a:pt x="2374" y="78340"/>
                  <a:pt x="7738" y="73152"/>
                  <a:pt x="14244" y="69107"/>
                </a:cubicBezTo>
                <a:cubicBezTo>
                  <a:pt x="20750" y="65063"/>
                  <a:pt x="34114" y="60051"/>
                  <a:pt x="39038" y="55919"/>
                </a:cubicBezTo>
                <a:cubicBezTo>
                  <a:pt x="43962" y="51787"/>
                  <a:pt x="36488" y="48270"/>
                  <a:pt x="43786" y="44313"/>
                </a:cubicBezTo>
                <a:cubicBezTo>
                  <a:pt x="51084" y="40357"/>
                  <a:pt x="73416" y="37368"/>
                  <a:pt x="82824" y="32180"/>
                </a:cubicBezTo>
                <a:cubicBezTo>
                  <a:pt x="92232" y="26993"/>
                  <a:pt x="94342" y="18551"/>
                  <a:pt x="100233" y="13188"/>
                </a:cubicBezTo>
                <a:cubicBezTo>
                  <a:pt x="106124" y="7825"/>
                  <a:pt x="115180" y="2198"/>
                  <a:pt x="118169" y="0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6" name="Google Shape;436;p41"/>
          <p:cNvSpPr/>
          <p:nvPr/>
        </p:nvSpPr>
        <p:spPr>
          <a:xfrm>
            <a:off x="7508633" y="3094901"/>
            <a:ext cx="4044467" cy="2760767"/>
          </a:xfrm>
          <a:custGeom>
            <a:avLst/>
            <a:gdLst/>
            <a:ahLst/>
            <a:cxnLst/>
            <a:rect l="l" t="t" r="r" b="b"/>
            <a:pathLst>
              <a:path w="121334" h="82823" extrusionOk="0">
                <a:moveTo>
                  <a:pt x="0" y="82823"/>
                </a:moveTo>
                <a:cubicBezTo>
                  <a:pt x="3781" y="78251"/>
                  <a:pt x="11958" y="62161"/>
                  <a:pt x="22684" y="55391"/>
                </a:cubicBezTo>
                <a:cubicBezTo>
                  <a:pt x="33411" y="48621"/>
                  <a:pt x="56534" y="46511"/>
                  <a:pt x="64359" y="42203"/>
                </a:cubicBezTo>
                <a:cubicBezTo>
                  <a:pt x="72184" y="37895"/>
                  <a:pt x="64096" y="31916"/>
                  <a:pt x="69635" y="29542"/>
                </a:cubicBezTo>
                <a:cubicBezTo>
                  <a:pt x="75174" y="27168"/>
                  <a:pt x="88978" y="32883"/>
                  <a:pt x="97594" y="27959"/>
                </a:cubicBezTo>
                <a:cubicBezTo>
                  <a:pt x="106211" y="23035"/>
                  <a:pt x="117377" y="4660"/>
                  <a:pt x="121334" y="0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37" name="Google Shape;437;p41"/>
          <p:cNvGrpSpPr/>
          <p:nvPr/>
        </p:nvGrpSpPr>
        <p:grpSpPr>
          <a:xfrm>
            <a:off x="418980" y="3461487"/>
            <a:ext cx="5566824" cy="2919560"/>
            <a:chOff x="246840" y="1262225"/>
            <a:chExt cx="6832135" cy="3582575"/>
          </a:xfrm>
        </p:grpSpPr>
        <p:sp>
          <p:nvSpPr>
            <p:cNvPr id="438" name="Google Shape;438;p41"/>
            <p:cNvSpPr txBox="1"/>
            <p:nvPr/>
          </p:nvSpPr>
          <p:spPr>
            <a:xfrm>
              <a:off x="246840" y="1994500"/>
              <a:ext cx="24249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FF0000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448" name="Google Shape;448;p41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49" name="Google Shape;449;p41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50" name="Google Shape;450;p41"/>
            <p:cNvSpPr txBox="1"/>
            <p:nvPr/>
          </p:nvSpPr>
          <p:spPr>
            <a:xfrm>
              <a:off x="2552860" y="3988600"/>
              <a:ext cx="35640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32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32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9651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2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Bias / Variance tradeoff</a:t>
            </a:r>
            <a:endParaRPr sz="4000" dirty="0"/>
          </a:p>
        </p:txBody>
      </p:sp>
      <p:sp>
        <p:nvSpPr>
          <p:cNvPr id="456" name="Google Shape;456;p42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Noise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Random variations in data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Bias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Error from assumptions </a:t>
            </a:r>
            <a:r>
              <a:rPr lang="en" dirty="0">
                <a:solidFill>
                  <a:schemeClr val="dk1"/>
                </a:solidFill>
              </a:rPr>
              <a:t>model makes about data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Less complex algorithms -&gt; more assumptions about data</a:t>
            </a:r>
            <a:endParaRPr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buFont typeface="Consolas"/>
              <a:buChar char="-"/>
            </a:pPr>
            <a:r>
              <a:rPr lang="en" dirty="0"/>
              <a:t>Variance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Algorithm’s </a:t>
            </a:r>
            <a:r>
              <a:rPr lang="en" b="1" dirty="0"/>
              <a:t>sensitivity to noise</a:t>
            </a:r>
            <a:endParaRPr b="1"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More complex algorithms are more sensitive!</a:t>
            </a:r>
            <a:endParaRPr dirty="0"/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High variance hurts generalization</a:t>
            </a:r>
            <a:endParaRPr dirty="0"/>
          </a:p>
        </p:txBody>
      </p:sp>
      <p:sp>
        <p:nvSpPr>
          <p:cNvPr id="457" name="Google Shape;457;p42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CE28EBC-AD49-134C-9784-E675628CC6F3}"/>
              </a:ext>
            </a:extLst>
          </p:cNvPr>
          <p:cNvSpPr/>
          <p:nvPr/>
        </p:nvSpPr>
        <p:spPr>
          <a:xfrm>
            <a:off x="1040525" y="1019834"/>
            <a:ext cx="10491514" cy="763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5400" dirty="0"/>
              <a:t>Error = Noise + Bias + Variance</a:t>
            </a:r>
          </a:p>
        </p:txBody>
      </p:sp>
    </p:spTree>
    <p:extLst>
      <p:ext uri="{BB962C8B-B14F-4D97-AF65-F5344CB8AC3E}">
        <p14:creationId xmlns:p14="http://schemas.microsoft.com/office/powerpoint/2010/main" val="44639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Linear regression</a:t>
            </a:r>
            <a:endParaRPr sz="4000"/>
          </a:p>
        </p:txBody>
      </p:sp>
      <p:sp>
        <p:nvSpPr>
          <p:cNvPr id="573" name="Google Shape;573;p4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574" name="Google Shape;574;p4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f*(x) = ax + b</a:t>
            </a:r>
            <a:endParaRPr dirty="0"/>
          </a:p>
          <a:p>
            <a:pPr>
              <a:buClr>
                <a:schemeClr val="dk1"/>
              </a:buClr>
              <a:buChar char="-"/>
            </a:pPr>
            <a:endParaRPr lang="en"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High bias</a:t>
            </a:r>
            <a:r>
              <a:rPr lang="en" dirty="0">
                <a:solidFill>
                  <a:schemeClr val="dk1"/>
                </a:solidFill>
              </a:rPr>
              <a:t>: linear assumption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b="1" dirty="0">
                <a:solidFill>
                  <a:schemeClr val="dk1"/>
                </a:solidFill>
              </a:rPr>
              <a:t>Low variance</a:t>
            </a:r>
            <a:endParaRPr b="1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endParaRPr lang="en"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Benefits: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Closed form solution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Fast to compute for new data</a:t>
            </a:r>
            <a:endParaRPr dirty="0">
              <a:solidFill>
                <a:schemeClr val="dk1"/>
              </a:solidFill>
            </a:endParaRPr>
          </a:p>
          <a:p>
            <a:pPr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Weaknesses: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Not very powerful, assumes linear</a:t>
            </a:r>
            <a:endParaRPr dirty="0">
              <a:solidFill>
                <a:schemeClr val="dk1"/>
              </a:solidFill>
            </a:endParaRPr>
          </a:p>
          <a:p>
            <a:pPr lvl="1">
              <a:spcBef>
                <a:spcPts val="0"/>
              </a:spcBef>
              <a:buClr>
                <a:schemeClr val="dk1"/>
              </a:buClr>
              <a:buChar char="-"/>
            </a:pPr>
            <a:r>
              <a:rPr lang="en" dirty="0">
                <a:solidFill>
                  <a:schemeClr val="dk1"/>
                </a:solidFill>
              </a:rPr>
              <a:t>Underfit more interesting data</a:t>
            </a:r>
            <a:endParaRPr dirty="0">
              <a:solidFill>
                <a:schemeClr val="dk1"/>
              </a:solidFill>
            </a:endParaRPr>
          </a:p>
        </p:txBody>
      </p:sp>
      <p:grpSp>
        <p:nvGrpSpPr>
          <p:cNvPr id="575" name="Google Shape;575;p48"/>
          <p:cNvGrpSpPr/>
          <p:nvPr/>
        </p:nvGrpSpPr>
        <p:grpSpPr>
          <a:xfrm>
            <a:off x="6830901" y="4072943"/>
            <a:ext cx="5055105" cy="2621292"/>
            <a:chOff x="348786" y="1047100"/>
            <a:chExt cx="6895833" cy="3576439"/>
          </a:xfrm>
        </p:grpSpPr>
        <p:sp>
          <p:nvSpPr>
            <p:cNvPr id="576" name="Google Shape;576;p48"/>
            <p:cNvSpPr txBox="1"/>
            <p:nvPr/>
          </p:nvSpPr>
          <p:spPr>
            <a:xfrm>
              <a:off x="348786" y="1935481"/>
              <a:ext cx="24468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f(x)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7" name="Google Shape;577;p48"/>
            <p:cNvSpPr/>
            <p:nvPr/>
          </p:nvSpPr>
          <p:spPr>
            <a:xfrm>
              <a:off x="2671750" y="35447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8" name="Google Shape;578;p48"/>
            <p:cNvSpPr/>
            <p:nvPr/>
          </p:nvSpPr>
          <p:spPr>
            <a:xfrm>
              <a:off x="2906650" y="29548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79" name="Google Shape;579;p48"/>
            <p:cNvSpPr/>
            <p:nvPr/>
          </p:nvSpPr>
          <p:spPr>
            <a:xfrm>
              <a:off x="3665875" y="30248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0" name="Google Shape;580;p48"/>
            <p:cNvSpPr/>
            <p:nvPr/>
          </p:nvSpPr>
          <p:spPr>
            <a:xfrm>
              <a:off x="3900775" y="25206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1" name="Google Shape;581;p48"/>
            <p:cNvSpPr/>
            <p:nvPr/>
          </p:nvSpPr>
          <p:spPr>
            <a:xfrm>
              <a:off x="4606975" y="242533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2" name="Google Shape;582;p48"/>
            <p:cNvSpPr/>
            <p:nvPr/>
          </p:nvSpPr>
          <p:spPr>
            <a:xfrm>
              <a:off x="4841875" y="1896188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3" name="Google Shape;583;p48"/>
            <p:cNvSpPr/>
            <p:nvPr/>
          </p:nvSpPr>
          <p:spPr>
            <a:xfrm>
              <a:off x="5468575" y="20685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4" name="Google Shape;584;p48"/>
            <p:cNvSpPr/>
            <p:nvPr/>
          </p:nvSpPr>
          <p:spPr>
            <a:xfrm>
              <a:off x="5925875" y="1833613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85" name="Google Shape;585;p48"/>
            <p:cNvSpPr/>
            <p:nvPr/>
          </p:nvSpPr>
          <p:spPr>
            <a:xfrm>
              <a:off x="6160775" y="1262225"/>
              <a:ext cx="234900" cy="234900"/>
            </a:xfrm>
            <a:prstGeom prst="ellipse">
              <a:avLst/>
            </a:prstGeom>
            <a:solidFill>
              <a:srgbClr val="9900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cxnSp>
          <p:nvCxnSpPr>
            <p:cNvPr id="586" name="Google Shape;586;p48"/>
            <p:cNvCxnSpPr/>
            <p:nvPr/>
          </p:nvCxnSpPr>
          <p:spPr>
            <a:xfrm rot="10800000">
              <a:off x="1590775" y="1392050"/>
              <a:ext cx="0" cy="249210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87" name="Google Shape;587;p48"/>
            <p:cNvCxnSpPr/>
            <p:nvPr/>
          </p:nvCxnSpPr>
          <p:spPr>
            <a:xfrm>
              <a:off x="1590775" y="3884150"/>
              <a:ext cx="5488200" cy="0"/>
            </a:xfrm>
            <a:prstGeom prst="straightConnector1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88" name="Google Shape;588;p48"/>
            <p:cNvSpPr txBox="1"/>
            <p:nvPr/>
          </p:nvSpPr>
          <p:spPr>
            <a:xfrm>
              <a:off x="1756419" y="3767339"/>
              <a:ext cx="5488200" cy="85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algn="ctr"/>
              <a:r>
                <a:rPr lang="en" sz="2400">
                  <a:latin typeface="Consolas"/>
                  <a:ea typeface="Consolas"/>
                  <a:cs typeface="Consolas"/>
                  <a:sym typeface="Consolas"/>
                </a:rPr>
                <a:t>x</a:t>
              </a:r>
              <a:endParaRPr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89" name="Google Shape;589;p48"/>
            <p:cNvCxnSpPr/>
            <p:nvPr/>
          </p:nvCxnSpPr>
          <p:spPr>
            <a:xfrm rot="10800000" flipH="1">
              <a:off x="2028225" y="1047100"/>
              <a:ext cx="4944600" cy="3062400"/>
            </a:xfrm>
            <a:prstGeom prst="straightConnector1">
              <a:avLst/>
            </a:prstGeom>
            <a:noFill/>
            <a:ln w="38100" cap="flat" cmpd="sng">
              <a:solidFill>
                <a:srgbClr val="FF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081740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4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Nearest neighbor regression</a:t>
            </a:r>
            <a:endParaRPr sz="4000" dirty="0"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lnSpc>
                <a:spcPct val="115000"/>
              </a:lnSpc>
              <a:buChar char="-"/>
            </a:pPr>
            <a:r>
              <a:rPr lang="en" dirty="0"/>
              <a:t>f*(x) = f(x’) for nearest x’ in training set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b="1" dirty="0"/>
              <a:t>Low bias</a:t>
            </a:r>
            <a:r>
              <a:rPr lang="en" dirty="0"/>
              <a:t>: no assumptions about data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b="1" dirty="0"/>
              <a:t>High variance</a:t>
            </a:r>
            <a:r>
              <a:rPr lang="en" dirty="0"/>
              <a:t>: very sensitive to training set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dirty="0"/>
              <a:t>Benefits: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Super easy to implement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Easy to understand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Arbitrarily powerful, </a:t>
            </a:r>
            <a:r>
              <a:rPr lang="en" dirty="0" err="1"/>
              <a:t>esp</a:t>
            </a:r>
            <a:br>
              <a:rPr lang="en" dirty="0"/>
            </a:br>
            <a:r>
              <a:rPr lang="en" dirty="0"/>
              <a:t>with lots of data</a:t>
            </a:r>
            <a:endParaRPr dirty="0"/>
          </a:p>
          <a:p>
            <a:pPr>
              <a:lnSpc>
                <a:spcPct val="115000"/>
              </a:lnSpc>
              <a:buChar char="-"/>
            </a:pPr>
            <a:r>
              <a:rPr lang="en" dirty="0"/>
              <a:t>Weaknesses: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Hard to scale</a:t>
            </a:r>
            <a:endParaRPr dirty="0"/>
          </a:p>
          <a:p>
            <a:pPr lvl="1">
              <a:lnSpc>
                <a:spcPct val="115000"/>
              </a:lnSpc>
              <a:spcBef>
                <a:spcPts val="0"/>
              </a:spcBef>
              <a:buChar char="-"/>
            </a:pPr>
            <a:r>
              <a:rPr lang="en" dirty="0"/>
              <a:t>Prone to </a:t>
            </a:r>
            <a:r>
              <a:rPr lang="en" b="1" dirty="0"/>
              <a:t>overfitting</a:t>
            </a:r>
            <a:r>
              <a:rPr lang="en" dirty="0"/>
              <a:t> to noise</a:t>
            </a:r>
            <a:endParaRPr dirty="0"/>
          </a:p>
        </p:txBody>
      </p:sp>
      <p:sp>
        <p:nvSpPr>
          <p:cNvPr id="686" name="Google Shape;686;p54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grpSp>
        <p:nvGrpSpPr>
          <p:cNvPr id="687" name="Google Shape;687;p54"/>
          <p:cNvGrpSpPr/>
          <p:nvPr/>
        </p:nvGrpSpPr>
        <p:grpSpPr>
          <a:xfrm>
            <a:off x="6100798" y="3991697"/>
            <a:ext cx="5792796" cy="2702528"/>
            <a:chOff x="1560482" y="1987761"/>
            <a:chExt cx="6500968" cy="3032914"/>
          </a:xfrm>
        </p:grpSpPr>
        <p:grpSp>
          <p:nvGrpSpPr>
            <p:cNvPr id="688" name="Google Shape;688;p54"/>
            <p:cNvGrpSpPr/>
            <p:nvPr/>
          </p:nvGrpSpPr>
          <p:grpSpPr>
            <a:xfrm>
              <a:off x="1560482" y="1987761"/>
              <a:ext cx="6123258" cy="3032914"/>
              <a:chOff x="459846" y="1262225"/>
              <a:chExt cx="6784773" cy="3361314"/>
            </a:xfrm>
          </p:grpSpPr>
          <p:sp>
            <p:nvSpPr>
              <p:cNvPr id="689" name="Google Shape;689;p54"/>
              <p:cNvSpPr txBox="1"/>
              <p:nvPr/>
            </p:nvSpPr>
            <p:spPr>
              <a:xfrm>
                <a:off x="459846" y="1896187"/>
                <a:ext cx="2446800" cy="85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r>
                  <a:rPr lang="en" sz="2400">
                    <a:latin typeface="Consolas"/>
                    <a:ea typeface="Consolas"/>
                    <a:cs typeface="Consolas"/>
                    <a:sym typeface="Consolas"/>
                  </a:rPr>
                  <a:t>f(x)</a:t>
                </a:r>
                <a:endParaRPr sz="24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90" name="Google Shape;690;p54"/>
              <p:cNvSpPr/>
              <p:nvPr/>
            </p:nvSpPr>
            <p:spPr>
              <a:xfrm>
                <a:off x="2671750" y="354478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1" name="Google Shape;691;p54"/>
              <p:cNvSpPr/>
              <p:nvPr/>
            </p:nvSpPr>
            <p:spPr>
              <a:xfrm>
                <a:off x="2906650" y="29548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2" name="Google Shape;692;p54"/>
              <p:cNvSpPr/>
              <p:nvPr/>
            </p:nvSpPr>
            <p:spPr>
              <a:xfrm>
                <a:off x="3665875" y="30248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3" name="Google Shape;693;p54"/>
              <p:cNvSpPr/>
              <p:nvPr/>
            </p:nvSpPr>
            <p:spPr>
              <a:xfrm>
                <a:off x="3900775" y="25206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4" name="Google Shape;694;p54"/>
              <p:cNvSpPr/>
              <p:nvPr/>
            </p:nvSpPr>
            <p:spPr>
              <a:xfrm>
                <a:off x="4606975" y="242533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5" name="Google Shape;695;p54"/>
              <p:cNvSpPr/>
              <p:nvPr/>
            </p:nvSpPr>
            <p:spPr>
              <a:xfrm>
                <a:off x="4841875" y="1896188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6" name="Google Shape;696;p54"/>
              <p:cNvSpPr/>
              <p:nvPr/>
            </p:nvSpPr>
            <p:spPr>
              <a:xfrm>
                <a:off x="5468575" y="20685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7" name="Google Shape;697;p54"/>
              <p:cNvSpPr/>
              <p:nvPr/>
            </p:nvSpPr>
            <p:spPr>
              <a:xfrm>
                <a:off x="5925875" y="1833613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6160775" y="1262225"/>
                <a:ext cx="234900" cy="234900"/>
              </a:xfrm>
              <a:prstGeom prst="ellipse">
                <a:avLst/>
              </a:prstGeom>
              <a:solidFill>
                <a:srgbClr val="9900FF"/>
              </a:solidFill>
              <a:ln w="19050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cxnSp>
            <p:nvCxnSpPr>
              <p:cNvPr id="699" name="Google Shape;699;p54"/>
              <p:cNvCxnSpPr/>
              <p:nvPr/>
            </p:nvCxnSpPr>
            <p:spPr>
              <a:xfrm rot="10800000">
                <a:off x="1590775" y="1392050"/>
                <a:ext cx="0" cy="24921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700" name="Google Shape;700;p54"/>
              <p:cNvCxnSpPr/>
              <p:nvPr/>
            </p:nvCxnSpPr>
            <p:spPr>
              <a:xfrm>
                <a:off x="1590775" y="3884150"/>
                <a:ext cx="54882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701" name="Google Shape;701;p54"/>
              <p:cNvSpPr txBox="1"/>
              <p:nvPr/>
            </p:nvSpPr>
            <p:spPr>
              <a:xfrm>
                <a:off x="1756419" y="3767339"/>
                <a:ext cx="5488200" cy="85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:pPr algn="ctr"/>
                <a:r>
                  <a:rPr lang="en" sz="2400">
                    <a:latin typeface="Consolas"/>
                    <a:ea typeface="Consolas"/>
                    <a:cs typeface="Consolas"/>
                    <a:sym typeface="Consolas"/>
                  </a:rPr>
                  <a:t>x</a:t>
                </a:r>
                <a:endParaRPr sz="24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702" name="Google Shape;702;p54"/>
            <p:cNvSpPr/>
            <p:nvPr/>
          </p:nvSpPr>
          <p:spPr>
            <a:xfrm>
              <a:off x="3043250" y="2090362"/>
              <a:ext cx="5018200" cy="2064000"/>
            </a:xfrm>
            <a:custGeom>
              <a:avLst/>
              <a:gdLst/>
              <a:ahLst/>
              <a:cxnLst/>
              <a:rect l="l" t="t" r="r" b="b"/>
              <a:pathLst>
                <a:path w="200728" h="82560" extrusionOk="0">
                  <a:moveTo>
                    <a:pt x="0" y="82560"/>
                  </a:moveTo>
                  <a:lnTo>
                    <a:pt x="24926" y="82560"/>
                  </a:lnTo>
                  <a:lnTo>
                    <a:pt x="29014" y="82560"/>
                  </a:lnTo>
                  <a:lnTo>
                    <a:pt x="29014" y="61327"/>
                  </a:lnTo>
                  <a:lnTo>
                    <a:pt x="47874" y="61327"/>
                  </a:lnTo>
                  <a:lnTo>
                    <a:pt x="47874" y="63701"/>
                  </a:lnTo>
                  <a:lnTo>
                    <a:pt x="65414" y="63701"/>
                  </a:lnTo>
                  <a:lnTo>
                    <a:pt x="65414" y="45501"/>
                  </a:lnTo>
                  <a:lnTo>
                    <a:pt x="82559" y="45501"/>
                  </a:lnTo>
                  <a:lnTo>
                    <a:pt x="82559" y="42731"/>
                  </a:lnTo>
                  <a:lnTo>
                    <a:pt x="99309" y="42731"/>
                  </a:lnTo>
                  <a:lnTo>
                    <a:pt x="99309" y="22289"/>
                  </a:lnTo>
                  <a:lnTo>
                    <a:pt x="114212" y="22289"/>
                  </a:lnTo>
                  <a:lnTo>
                    <a:pt x="114212" y="28883"/>
                  </a:lnTo>
                  <a:lnTo>
                    <a:pt x="134917" y="28883"/>
                  </a:lnTo>
                  <a:lnTo>
                    <a:pt x="134917" y="20179"/>
                  </a:lnTo>
                  <a:lnTo>
                    <a:pt x="147447" y="20179"/>
                  </a:lnTo>
                  <a:lnTo>
                    <a:pt x="147447" y="0"/>
                  </a:lnTo>
                  <a:lnTo>
                    <a:pt x="200728" y="0"/>
                  </a:ln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  <p:extLst>
      <p:ext uri="{BB962C8B-B14F-4D97-AF65-F5344CB8AC3E}">
        <p14:creationId xmlns:p14="http://schemas.microsoft.com/office/powerpoint/2010/main" val="3618087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7A46C-6143-A64A-8405-5D1C04C42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70186" cy="1325563"/>
          </a:xfrm>
        </p:spPr>
        <p:txBody>
          <a:bodyPr/>
          <a:lstStyle/>
          <a:p>
            <a:r>
              <a:rPr lang="en-US" dirty="0"/>
              <a:t>ML as an Optimization problem: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3FFF6-0DF2-E84F-A5E9-E01CD4DFC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26</a:t>
            </a:fld>
            <a:endParaRPr lang="en-US"/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27CED96B-7F4F-E546-A0B8-1CA4BE6FE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37937"/>
            <a:ext cx="10515600" cy="22054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C2275-31C7-C34C-8F28-27CF958A82CD}"/>
                  </a:ext>
                </a:extLst>
              </p:cNvPr>
              <p:cNvSpPr txBox="1"/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63C2275-31C7-C34C-8F28-27CF958A8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blipFill>
                <a:blip r:embed="rId3"/>
                <a:stretch>
                  <a:fillRect l="-231518" t="-2109091" r="-329961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73468E9-5F4C-F741-B15B-BCD2B823028B}"/>
              </a:ext>
            </a:extLst>
          </p:cNvPr>
          <p:cNvSpPr txBox="1"/>
          <p:nvPr/>
        </p:nvSpPr>
        <p:spPr>
          <a:xfrm>
            <a:off x="3309937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Model’s squared error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15F47-47B1-C647-B635-E3A377EDC675}"/>
              </a:ext>
            </a:extLst>
          </p:cNvPr>
          <p:cNvSpPr txBox="1"/>
          <p:nvPr/>
        </p:nvSpPr>
        <p:spPr>
          <a:xfrm>
            <a:off x="-365592" y="1598814"/>
            <a:ext cx="557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minimize:</a:t>
            </a:r>
          </a:p>
        </p:txBody>
      </p:sp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4DE37FF8-A8AB-1549-8D9A-9197C4502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9130" y="4428190"/>
            <a:ext cx="3020399" cy="2205473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3DC3EB-32C1-0A4C-B573-22B4208D6316}"/>
              </a:ext>
            </a:extLst>
          </p:cNvPr>
          <p:cNvSpPr txBox="1"/>
          <p:nvPr/>
        </p:nvSpPr>
        <p:spPr>
          <a:xfrm>
            <a:off x="7391399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Penalty on parameters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8BAFF-AAC2-D345-AFBD-C33FE1E26F2C}"/>
                  </a:ext>
                </a:extLst>
              </p:cNvPr>
              <p:cNvSpPr txBox="1"/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318BAFF-AAC2-D345-AFBD-C33FE1E26F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blipFill>
                <a:blip r:embed="rId5"/>
                <a:stretch>
                  <a:fillRect l="-233203" t="-2109091" r="-331250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499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4DFE1F3-10E8-D84E-9FCE-0FA3E9D371A9}"/>
              </a:ext>
            </a:extLst>
          </p:cNvPr>
          <p:cNvSpPr/>
          <p:nvPr/>
        </p:nvSpPr>
        <p:spPr>
          <a:xfrm>
            <a:off x="1645920" y="3484410"/>
            <a:ext cx="8900160" cy="203856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306DE6-34F1-F846-A729-7FB2B915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157" y="-143220"/>
            <a:ext cx="13176164" cy="1325563"/>
          </a:xfrm>
        </p:spPr>
        <p:txBody>
          <a:bodyPr>
            <a:normAutofit/>
          </a:bodyPr>
          <a:lstStyle/>
          <a:p>
            <a:r>
              <a:rPr lang="en-US" sz="4000" dirty="0"/>
              <a:t>ML as an Optimization problem: Logistic Regression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sz="800" dirty="0"/>
              </a:p>
              <a:p>
                <a:pPr marL="0" indent="0">
                  <a:buNone/>
                </a:pPr>
                <a:r>
                  <a:rPr lang="en-US" b="1" dirty="0"/>
                  <a:t>Data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 baseline="-25000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i="1" dirty="0" err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i="1" baseline="-25000" dirty="0" err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=1,…,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i="1" baseline="-25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Maximum Likelihood Estimation (MLE)</a:t>
                </a:r>
              </a:p>
              <a:p>
                <a:pPr marL="0" indent="0">
                  <a:buNone/>
                </a:pPr>
                <a:r>
                  <a:rPr lang="en-US" dirty="0"/>
                  <a:t>	Likelihood of observing the data for a given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𝜷</m:t>
                                </m:r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;</m:t>
                                    </m:r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𝜷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MLE seeks parameters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dirty="0"/>
                  <a:t> that </a:t>
                </a:r>
                <a:r>
                  <a:rPr lang="en-US" dirty="0">
                    <a:solidFill>
                      <a:schemeClr val="bg1"/>
                    </a:solidFill>
                  </a:rPr>
                  <a:t>maximize the likelihood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r>
                  <a:rPr lang="en-US" dirty="0"/>
                  <a:t>	The optimal parameters,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𝜷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can be </a:t>
                </a:r>
                <a:r>
                  <a:rPr lang="en-US" dirty="0">
                    <a:solidFill>
                      <a:schemeClr val="accent1"/>
                    </a:solidFill>
                  </a:rPr>
                  <a:t>found by optimization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C7B429-07A9-1044-B1A3-7D4F33180A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14153"/>
                <a:ext cx="10515600" cy="5701440"/>
              </a:xfrm>
              <a:blipFill>
                <a:blip r:embed="rId3"/>
                <a:stretch>
                  <a:fillRect l="-1086" t="-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32724FAD-6FE7-8C4D-BBA5-254B8EC869EC}"/>
              </a:ext>
            </a:extLst>
          </p:cNvPr>
          <p:cNvSpPr/>
          <p:nvPr/>
        </p:nvSpPr>
        <p:spPr>
          <a:xfrm>
            <a:off x="5043054" y="1924217"/>
            <a:ext cx="72653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x</a:t>
            </a:r>
            <a:r>
              <a:rPr lang="en-US" sz="2400" baseline="-25000" dirty="0"/>
              <a:t>i</a:t>
            </a:r>
            <a:r>
              <a:rPr lang="en-US" sz="2400" dirty="0"/>
              <a:t>: example with d attributes (age, #pregnancies, …)</a:t>
            </a:r>
          </a:p>
          <a:p>
            <a:r>
              <a:rPr lang="en-US" sz="2400" dirty="0" err="1"/>
              <a:t>y</a:t>
            </a:r>
            <a:r>
              <a:rPr lang="en-US" sz="2400" baseline="-25000" dirty="0" err="1"/>
              <a:t>i</a:t>
            </a:r>
            <a:r>
              <a:rPr lang="en-US" sz="2400" dirty="0"/>
              <a:t>: cervical cancer diagnosis (0 or 1)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BCA816-A137-C241-B9A0-A5BB1A760E28}"/>
              </a:ext>
            </a:extLst>
          </p:cNvPr>
          <p:cNvCxnSpPr/>
          <p:nvPr/>
        </p:nvCxnSpPr>
        <p:spPr>
          <a:xfrm>
            <a:off x="4926675" y="1936686"/>
            <a:ext cx="0" cy="830997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0718C6-7C3B-0B42-9B07-8CA12783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371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31C7D67-6953-0D4F-872A-72846F3BA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114778"/>
            <a:ext cx="8331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Convexity</a:t>
            </a: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54ED3C60-4ECD-3340-BA1E-0FF1B85127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96900" y="1195866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en-US" dirty="0"/>
              <a:t>Graphically… which of these is convex?</a:t>
            </a:r>
          </a:p>
        </p:txBody>
      </p:sp>
      <p:sp>
        <p:nvSpPr>
          <p:cNvPr id="19460" name="Freeform 16">
            <a:extLst>
              <a:ext uri="{FF2B5EF4-FFF2-40B4-BE49-F238E27FC236}">
                <a16:creationId xmlns:a16="http://schemas.microsoft.com/office/drawing/2014/main" id="{76C73C29-7EC3-424B-9D04-B37A2F8B638F}"/>
              </a:ext>
            </a:extLst>
          </p:cNvPr>
          <p:cNvSpPr>
            <a:spLocks/>
          </p:cNvSpPr>
          <p:nvPr/>
        </p:nvSpPr>
        <p:spPr bwMode="auto">
          <a:xfrm>
            <a:off x="2149475" y="2151064"/>
            <a:ext cx="1930400" cy="4117975"/>
          </a:xfrm>
          <a:custGeom>
            <a:avLst/>
            <a:gdLst>
              <a:gd name="T0" fmla="*/ 0 w 1216"/>
              <a:gd name="T1" fmla="*/ 2147483646 h 2594"/>
              <a:gd name="T2" fmla="*/ 2147483646 w 1216"/>
              <a:gd name="T3" fmla="*/ 2147483646 h 2594"/>
              <a:gd name="T4" fmla="*/ 2147483646 w 1216"/>
              <a:gd name="T5" fmla="*/ 2147483646 h 2594"/>
              <a:gd name="T6" fmla="*/ 2147483646 w 1216"/>
              <a:gd name="T7" fmla="*/ 0 h 259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216" h="2594">
                <a:moveTo>
                  <a:pt x="0" y="37"/>
                </a:moveTo>
                <a:cubicBezTo>
                  <a:pt x="23" y="614"/>
                  <a:pt x="46" y="1191"/>
                  <a:pt x="183" y="1573"/>
                </a:cubicBezTo>
                <a:cubicBezTo>
                  <a:pt x="320" y="1955"/>
                  <a:pt x="651" y="2594"/>
                  <a:pt x="823" y="2332"/>
                </a:cubicBezTo>
                <a:cubicBezTo>
                  <a:pt x="995" y="2070"/>
                  <a:pt x="1105" y="1035"/>
                  <a:pt x="1216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9654" name="Picture 22" descr="MCj04346650000[1]">
            <a:extLst>
              <a:ext uri="{FF2B5EF4-FFF2-40B4-BE49-F238E27FC236}">
                <a16:creationId xmlns:a16="http://schemas.microsoft.com/office/drawing/2014/main" id="{59131B34-D957-4846-9DC5-5257B28D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488" y="5919789"/>
            <a:ext cx="5397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6" name="Rectangle 23">
            <a:extLst>
              <a:ext uri="{FF2B5EF4-FFF2-40B4-BE49-F238E27FC236}">
                <a16:creationId xmlns:a16="http://schemas.microsoft.com/office/drawing/2014/main" id="{B249CEB4-06DE-D047-A93C-09ECAFFC68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6078538"/>
            <a:ext cx="36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ym typeface="Symbol" pitchFamily="2" charset="2"/>
              </a:rPr>
              <a:t>w</a:t>
            </a:r>
          </a:p>
        </p:txBody>
      </p:sp>
      <p:grpSp>
        <p:nvGrpSpPr>
          <p:cNvPr id="69668" name="Group 36">
            <a:extLst>
              <a:ext uri="{FF2B5EF4-FFF2-40B4-BE49-F238E27FC236}">
                <a16:creationId xmlns:a16="http://schemas.microsoft.com/office/drawing/2014/main" id="{E588997B-4691-F74A-86AA-08EA4CD59CD2}"/>
              </a:ext>
            </a:extLst>
          </p:cNvPr>
          <p:cNvGrpSpPr>
            <a:grpSpLocks/>
          </p:cNvGrpSpPr>
          <p:nvPr/>
        </p:nvGrpSpPr>
        <p:grpSpPr bwMode="auto">
          <a:xfrm>
            <a:off x="6989764" y="2179638"/>
            <a:ext cx="1303337" cy="4265612"/>
            <a:chOff x="3524" y="1481"/>
            <a:chExt cx="821" cy="2687"/>
          </a:xfrm>
        </p:grpSpPr>
        <p:sp>
          <p:nvSpPr>
            <p:cNvPr id="19484" name="Line 12">
              <a:extLst>
                <a:ext uri="{FF2B5EF4-FFF2-40B4-BE49-F238E27FC236}">
                  <a16:creationId xmlns:a16="http://schemas.microsoft.com/office/drawing/2014/main" id="{0085938C-1095-C343-8C43-8B9300954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24" y="1504"/>
              <a:ext cx="440" cy="22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5" name="Line 14">
              <a:extLst>
                <a:ext uri="{FF2B5EF4-FFF2-40B4-BE49-F238E27FC236}">
                  <a16:creationId xmlns:a16="http://schemas.microsoft.com/office/drawing/2014/main" id="{85E9AD4A-C660-EE4D-B245-6D6D5FF559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70" y="1481"/>
              <a:ext cx="375" cy="23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6" name="Rectangle 25">
              <a:extLst>
                <a:ext uri="{FF2B5EF4-FFF2-40B4-BE49-F238E27FC236}">
                  <a16:creationId xmlns:a16="http://schemas.microsoft.com/office/drawing/2014/main" id="{A93F5A53-2A1C-C849-9894-93E358D6D3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3937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</p:grpSp>
      <p:grpSp>
        <p:nvGrpSpPr>
          <p:cNvPr id="69669" name="Group 37">
            <a:extLst>
              <a:ext uri="{FF2B5EF4-FFF2-40B4-BE49-F238E27FC236}">
                <a16:creationId xmlns:a16="http://schemas.microsoft.com/office/drawing/2014/main" id="{C391F239-4436-C943-A0EA-DB6F27B23270}"/>
              </a:ext>
            </a:extLst>
          </p:cNvPr>
          <p:cNvGrpSpPr>
            <a:grpSpLocks/>
          </p:cNvGrpSpPr>
          <p:nvPr/>
        </p:nvGrpSpPr>
        <p:grpSpPr bwMode="auto">
          <a:xfrm>
            <a:off x="8535989" y="2136776"/>
            <a:ext cx="1843087" cy="4308475"/>
            <a:chOff x="4498" y="1454"/>
            <a:chExt cx="1161" cy="2714"/>
          </a:xfrm>
        </p:grpSpPr>
        <p:sp>
          <p:nvSpPr>
            <p:cNvPr id="19482" name="Freeform 17">
              <a:extLst>
                <a:ext uri="{FF2B5EF4-FFF2-40B4-BE49-F238E27FC236}">
                  <a16:creationId xmlns:a16="http://schemas.microsoft.com/office/drawing/2014/main" id="{90D6832F-8753-C443-AC12-22A920F49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" y="1454"/>
              <a:ext cx="1161" cy="2583"/>
            </a:xfrm>
            <a:custGeom>
              <a:avLst/>
              <a:gdLst>
                <a:gd name="T0" fmla="*/ 0 w 1161"/>
                <a:gd name="T1" fmla="*/ 18 h 2583"/>
                <a:gd name="T2" fmla="*/ 201 w 1161"/>
                <a:gd name="T3" fmla="*/ 887 h 2583"/>
                <a:gd name="T4" fmla="*/ 494 w 1161"/>
                <a:gd name="T5" fmla="*/ 1079 h 2583"/>
                <a:gd name="T6" fmla="*/ 741 w 1161"/>
                <a:gd name="T7" fmla="*/ 2112 h 2583"/>
                <a:gd name="T8" fmla="*/ 1033 w 1161"/>
                <a:gd name="T9" fmla="*/ 2231 h 2583"/>
                <a:gd name="T10" fmla="*/ 1161 w 1161"/>
                <a:gd name="T11" fmla="*/ 0 h 25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161" h="2583">
                  <a:moveTo>
                    <a:pt x="0" y="18"/>
                  </a:moveTo>
                  <a:cubicBezTo>
                    <a:pt x="59" y="364"/>
                    <a:pt x="119" y="710"/>
                    <a:pt x="201" y="887"/>
                  </a:cubicBezTo>
                  <a:cubicBezTo>
                    <a:pt x="283" y="1064"/>
                    <a:pt x="404" y="875"/>
                    <a:pt x="494" y="1079"/>
                  </a:cubicBezTo>
                  <a:cubicBezTo>
                    <a:pt x="584" y="1283"/>
                    <a:pt x="651" y="1920"/>
                    <a:pt x="741" y="2112"/>
                  </a:cubicBezTo>
                  <a:cubicBezTo>
                    <a:pt x="831" y="2304"/>
                    <a:pt x="963" y="2583"/>
                    <a:pt x="1033" y="2231"/>
                  </a:cubicBezTo>
                  <a:cubicBezTo>
                    <a:pt x="1103" y="1879"/>
                    <a:pt x="1132" y="939"/>
                    <a:pt x="1161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3" name="Rectangle 26">
              <a:extLst>
                <a:ext uri="{FF2B5EF4-FFF2-40B4-BE49-F238E27FC236}">
                  <a16:creationId xmlns:a16="http://schemas.microsoft.com/office/drawing/2014/main" id="{4062F5D4-ADD0-FE42-B476-79DA36F9A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1" y="3937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</p:grpSp>
      <p:sp>
        <p:nvSpPr>
          <p:cNvPr id="19469" name="Rectangle 27">
            <a:extLst>
              <a:ext uri="{FF2B5EF4-FFF2-40B4-BE49-F238E27FC236}">
                <a16:creationId xmlns:a16="http://schemas.microsoft.com/office/drawing/2014/main" id="{D952A998-CDDA-1643-9F96-2CBE6895F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993" y="3525322"/>
            <a:ext cx="72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ym typeface="Symbol" pitchFamily="2" charset="2"/>
              </a:rPr>
              <a:t>Loss</a:t>
            </a:r>
          </a:p>
        </p:txBody>
      </p:sp>
      <p:sp>
        <p:nvSpPr>
          <p:cNvPr id="19470" name="Line 31">
            <a:extLst>
              <a:ext uri="{FF2B5EF4-FFF2-40B4-BE49-F238E27FC236}">
                <a16:creationId xmlns:a16="http://schemas.microsoft.com/office/drawing/2014/main" id="{1D4F2A60-369A-0344-9AF2-53EE36A7B8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0725" y="3138489"/>
            <a:ext cx="0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69665" name="Picture 33" descr="MCj04346650000[1]">
            <a:extLst>
              <a:ext uri="{FF2B5EF4-FFF2-40B4-BE49-F238E27FC236}">
                <a16:creationId xmlns:a16="http://schemas.microsoft.com/office/drawing/2014/main" id="{C26C5860-A6E4-1C49-8A6A-C5FDFC25C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9775" y="5913439"/>
            <a:ext cx="539750" cy="49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66" name="Picture 34" descr="MCj04325370000[1]">
            <a:extLst>
              <a:ext uri="{FF2B5EF4-FFF2-40B4-BE49-F238E27FC236}">
                <a16:creationId xmlns:a16="http://schemas.microsoft.com/office/drawing/2014/main" id="{F738AAB1-8F8A-734A-A213-5DA866452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89" y="5943601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9674" name="Group 42">
            <a:extLst>
              <a:ext uri="{FF2B5EF4-FFF2-40B4-BE49-F238E27FC236}">
                <a16:creationId xmlns:a16="http://schemas.microsoft.com/office/drawing/2014/main" id="{AFC18A42-8B56-DB47-9DB1-B2273D915197}"/>
              </a:ext>
            </a:extLst>
          </p:cNvPr>
          <p:cNvGrpSpPr>
            <a:grpSpLocks/>
          </p:cNvGrpSpPr>
          <p:nvPr/>
        </p:nvGrpSpPr>
        <p:grpSpPr bwMode="auto">
          <a:xfrm>
            <a:off x="4635500" y="2171700"/>
            <a:ext cx="1760538" cy="4273550"/>
            <a:chOff x="2041" y="1368"/>
            <a:chExt cx="1109" cy="2692"/>
          </a:xfrm>
        </p:grpSpPr>
        <p:sp>
          <p:nvSpPr>
            <p:cNvPr id="19477" name="Line 6">
              <a:extLst>
                <a:ext uri="{FF2B5EF4-FFF2-40B4-BE49-F238E27FC236}">
                  <a16:creationId xmlns:a16="http://schemas.microsoft.com/office/drawing/2014/main" id="{EA7E18CA-7B12-DA40-9A18-A231AE6E34C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41" y="1382"/>
              <a:ext cx="246" cy="16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8" name="Line 8">
              <a:extLst>
                <a:ext uri="{FF2B5EF4-FFF2-40B4-BE49-F238E27FC236}">
                  <a16:creationId xmlns:a16="http://schemas.microsoft.com/office/drawing/2014/main" id="{BD0E2DB1-42EB-C242-A196-73267E415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068" y="1368"/>
              <a:ext cx="82" cy="9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79" name="Line 9">
              <a:extLst>
                <a:ext uri="{FF2B5EF4-FFF2-40B4-BE49-F238E27FC236}">
                  <a16:creationId xmlns:a16="http://schemas.microsoft.com/office/drawing/2014/main" id="{1DB31E9A-4AD3-204E-903C-1E224E2FE7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51" y="2338"/>
              <a:ext cx="208" cy="6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480" name="Rectangle 24">
              <a:extLst>
                <a:ext uri="{FF2B5EF4-FFF2-40B4-BE49-F238E27FC236}">
                  <a16:creationId xmlns:a16="http://schemas.microsoft.com/office/drawing/2014/main" id="{98E893A5-FA1C-C049-93B4-8E25A775EA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1" y="3829"/>
              <a:ext cx="22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ym typeface="Symbol" pitchFamily="2" charset="2"/>
                </a:rPr>
                <a:t>w</a:t>
              </a:r>
            </a:p>
          </p:txBody>
        </p:sp>
        <p:sp>
          <p:nvSpPr>
            <p:cNvPr id="19481" name="Freeform 41">
              <a:extLst>
                <a:ext uri="{FF2B5EF4-FFF2-40B4-BE49-F238E27FC236}">
                  <a16:creationId xmlns:a16="http://schemas.microsoft.com/office/drawing/2014/main" id="{CE7D1584-693F-934F-A457-A293A1542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" y="3016"/>
              <a:ext cx="568" cy="499"/>
            </a:xfrm>
            <a:custGeom>
              <a:avLst/>
              <a:gdLst>
                <a:gd name="T0" fmla="*/ 0 w 568"/>
                <a:gd name="T1" fmla="*/ 0 h 499"/>
                <a:gd name="T2" fmla="*/ 186 w 568"/>
                <a:gd name="T3" fmla="*/ 499 h 499"/>
                <a:gd name="T4" fmla="*/ 568 w 568"/>
                <a:gd name="T5" fmla="*/ 0 h 49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68" h="499">
                  <a:moveTo>
                    <a:pt x="0" y="0"/>
                  </a:moveTo>
                  <a:cubicBezTo>
                    <a:pt x="45" y="249"/>
                    <a:pt x="91" y="499"/>
                    <a:pt x="186" y="499"/>
                  </a:cubicBezTo>
                  <a:cubicBezTo>
                    <a:pt x="281" y="499"/>
                    <a:pt x="424" y="249"/>
                    <a:pt x="568" y="0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9675" name="Picture 43" descr="MCj04346650000[1]">
            <a:extLst>
              <a:ext uri="{FF2B5EF4-FFF2-40B4-BE49-F238E27FC236}">
                <a16:creationId xmlns:a16="http://schemas.microsoft.com/office/drawing/2014/main" id="{EAF429A5-D8A8-2942-B7B7-091A6CBB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5984875"/>
            <a:ext cx="539750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C4819E-D9BC-924F-9094-D417F88A2A20}"/>
              </a:ext>
            </a:extLst>
          </p:cNvPr>
          <p:cNvSpPr/>
          <p:nvPr/>
        </p:nvSpPr>
        <p:spPr>
          <a:xfrm>
            <a:off x="7995445" y="414417"/>
            <a:ext cx="3599655" cy="1283445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dirty="0"/>
              <a:t>For convex problems, gradient descent gets us to </a:t>
            </a:r>
            <a:r>
              <a:rPr lang="en-US" altLang="en-US" b="1" dirty="0"/>
              <a:t>global minima</a:t>
            </a:r>
            <a:r>
              <a:rPr lang="en-US" altLang="en-US" dirty="0"/>
              <a:t>.  It’s that easy!</a:t>
            </a:r>
          </a:p>
        </p:txBody>
      </p:sp>
    </p:spTree>
    <p:extLst>
      <p:ext uri="{BB962C8B-B14F-4D97-AF65-F5344CB8AC3E}">
        <p14:creationId xmlns:p14="http://schemas.microsoft.com/office/powerpoint/2010/main" val="156284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A31C7D67-6953-0D4F-872A-72846F3BA2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114778"/>
            <a:ext cx="8331200" cy="1143000"/>
          </a:xfrm>
        </p:spPr>
        <p:txBody>
          <a:bodyPr/>
          <a:lstStyle/>
          <a:p>
            <a:pPr eaLnBrk="1" hangingPunct="1"/>
            <a:r>
              <a:rPr lang="en-US" altLang="en-US" dirty="0"/>
              <a:t>Non-convexity</a:t>
            </a:r>
          </a:p>
        </p:txBody>
      </p:sp>
      <p:sp>
        <p:nvSpPr>
          <p:cNvPr id="19469" name="Rectangle 27">
            <a:extLst>
              <a:ext uri="{FF2B5EF4-FFF2-40B4-BE49-F238E27FC236}">
                <a16:creationId xmlns:a16="http://schemas.microsoft.com/office/drawing/2014/main" id="{D952A998-CDDA-1643-9F96-2CBE6895F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9993" y="3525322"/>
            <a:ext cx="7232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ym typeface="Symbol" pitchFamily="2" charset="2"/>
              </a:rPr>
              <a:t>Loss</a:t>
            </a:r>
          </a:p>
        </p:txBody>
      </p:sp>
      <p:sp>
        <p:nvSpPr>
          <p:cNvPr id="19470" name="Line 31">
            <a:extLst>
              <a:ext uri="{FF2B5EF4-FFF2-40B4-BE49-F238E27FC236}">
                <a16:creationId xmlns:a16="http://schemas.microsoft.com/office/drawing/2014/main" id="{1D4F2A60-369A-0344-9AF2-53EE36A7B81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90725" y="3138489"/>
            <a:ext cx="0" cy="9858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AC4819E-D9BC-924F-9094-D417F88A2A20}"/>
              </a:ext>
            </a:extLst>
          </p:cNvPr>
          <p:cNvSpPr/>
          <p:nvPr/>
        </p:nvSpPr>
        <p:spPr>
          <a:xfrm>
            <a:off x="4487916" y="309227"/>
            <a:ext cx="6840156" cy="1311052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sz="3200" dirty="0"/>
              <a:t>Usually no easy way to find global or local optima, harder to optimize</a:t>
            </a:r>
          </a:p>
        </p:txBody>
      </p:sp>
      <p:sp>
        <p:nvSpPr>
          <p:cNvPr id="27" name="Google Shape;610;p50">
            <a:extLst>
              <a:ext uri="{FF2B5EF4-FFF2-40B4-BE49-F238E27FC236}">
                <a16:creationId xmlns:a16="http://schemas.microsoft.com/office/drawing/2014/main" id="{41894C22-BBC9-C147-BEBB-C6D09D7C330F}"/>
              </a:ext>
            </a:extLst>
          </p:cNvPr>
          <p:cNvSpPr/>
          <p:nvPr/>
        </p:nvSpPr>
        <p:spPr>
          <a:xfrm>
            <a:off x="2369585" y="1678231"/>
            <a:ext cx="9352139" cy="4292687"/>
          </a:xfrm>
          <a:custGeom>
            <a:avLst/>
            <a:gdLst/>
            <a:ahLst/>
            <a:cxnLst/>
            <a:rect l="l" t="t" r="r" b="b"/>
            <a:pathLst>
              <a:path w="110255" h="70600" extrusionOk="0">
                <a:moveTo>
                  <a:pt x="0" y="33235"/>
                </a:moveTo>
                <a:cubicBezTo>
                  <a:pt x="2286" y="37895"/>
                  <a:pt x="9935" y="63041"/>
                  <a:pt x="13716" y="61195"/>
                </a:cubicBezTo>
                <a:cubicBezTo>
                  <a:pt x="17497" y="59349"/>
                  <a:pt x="19695" y="25410"/>
                  <a:pt x="22684" y="22157"/>
                </a:cubicBezTo>
                <a:cubicBezTo>
                  <a:pt x="25673" y="18904"/>
                  <a:pt x="28487" y="40445"/>
                  <a:pt x="31652" y="41676"/>
                </a:cubicBezTo>
                <a:cubicBezTo>
                  <a:pt x="34817" y="42907"/>
                  <a:pt x="35960" y="24794"/>
                  <a:pt x="41675" y="29542"/>
                </a:cubicBezTo>
                <a:cubicBezTo>
                  <a:pt x="47390" y="34290"/>
                  <a:pt x="54512" y="75087"/>
                  <a:pt x="65942" y="70163"/>
                </a:cubicBezTo>
                <a:cubicBezTo>
                  <a:pt x="77372" y="65239"/>
                  <a:pt x="102870" y="11694"/>
                  <a:pt x="110255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stealth" w="med" len="med"/>
            <a:tailEnd type="stealth" w="med" len="med"/>
          </a:ln>
        </p:spPr>
      </p:sp>
    </p:spTree>
    <p:extLst>
      <p:ext uri="{BB962C8B-B14F-4D97-AF65-F5344CB8AC3E}">
        <p14:creationId xmlns:p14="http://schemas.microsoft.com/office/powerpoint/2010/main" val="3632847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029ED-95DB-5B4B-B1D4-CD1056A2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5EE73E-54AE-BD4F-BCAE-66FC0CE8A4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1761" y="1825625"/>
            <a:ext cx="5788477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DE054-A08D-AF4C-984C-F8EE96829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38665D-5CB3-0E46-AA68-887F01BE7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488" y="344488"/>
            <a:ext cx="5143500" cy="13462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24F62B-8DA7-8040-8347-8C0440A40F5D}"/>
              </a:ext>
            </a:extLst>
          </p:cNvPr>
          <p:cNvSpPr txBox="1"/>
          <p:nvPr/>
        </p:nvSpPr>
        <p:spPr>
          <a:xfrm>
            <a:off x="4714851" y="163552"/>
            <a:ext cx="2762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highlight>
                  <a:srgbClr val="00FF00"/>
                </a:highlight>
              </a:rPr>
              <a:t>Loss Function!</a:t>
            </a:r>
          </a:p>
        </p:txBody>
      </p:sp>
    </p:spTree>
    <p:extLst>
      <p:ext uri="{BB962C8B-B14F-4D97-AF65-F5344CB8AC3E}">
        <p14:creationId xmlns:p14="http://schemas.microsoft.com/office/powerpoint/2010/main" val="1357441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5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 dirty="0"/>
              <a:t>Gradient descent</a:t>
            </a:r>
            <a:endParaRPr sz="4000" dirty="0"/>
          </a:p>
        </p:txBody>
      </p:sp>
      <p:sp>
        <p:nvSpPr>
          <p:cNvPr id="1327" name="Google Shape;1327;p95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28" name="Google Shape;1328;p95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29" name="Google Shape;1329;p95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5692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96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35" name="Google Shape;1335;p96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36" name="Google Shape;1336;p96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37" name="Google Shape;1337;p96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38" name="Google Shape;1338;p96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169039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97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44" name="Google Shape;1344;p97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45" name="Google Shape;1345;p97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46" name="Google Shape;1346;p97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47" name="Google Shape;1347;p97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48" name="Google Shape;1348;p97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185753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98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54" name="Google Shape;1354;p98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55" name="Google Shape;1355;p98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6" name="Google Shape;1356;p98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57" name="Google Shape;1357;p98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58" name="Google Shape;1358;p98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59" name="Google Shape;1359;p98"/>
          <p:cNvSpPr/>
          <p:nvPr/>
        </p:nvSpPr>
        <p:spPr>
          <a:xfrm>
            <a:off x="6899216" y="5531369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0" name="Google Shape;1360;p98"/>
          <p:cNvCxnSpPr/>
          <p:nvPr/>
        </p:nvCxnSpPr>
        <p:spPr>
          <a:xfrm rot="10800000">
            <a:off x="6348216" y="5636769"/>
            <a:ext cx="6564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1" name="Google Shape;1361;p98"/>
          <p:cNvSpPr/>
          <p:nvPr/>
        </p:nvSpPr>
        <p:spPr>
          <a:xfrm flipH="1">
            <a:off x="9022683" y="5840069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2" name="Google Shape;1362;p98"/>
          <p:cNvCxnSpPr/>
          <p:nvPr/>
        </p:nvCxnSpPr>
        <p:spPr>
          <a:xfrm>
            <a:off x="9128083" y="5945469"/>
            <a:ext cx="684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3" name="Google Shape;1363;p98"/>
          <p:cNvSpPr/>
          <p:nvPr/>
        </p:nvSpPr>
        <p:spPr>
          <a:xfrm flipH="1">
            <a:off x="9982016" y="4569185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4" name="Google Shape;1364;p98"/>
          <p:cNvCxnSpPr/>
          <p:nvPr/>
        </p:nvCxnSpPr>
        <p:spPr>
          <a:xfrm>
            <a:off x="10087416" y="4674585"/>
            <a:ext cx="6840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5" name="Google Shape;1365;p98"/>
          <p:cNvSpPr/>
          <p:nvPr/>
        </p:nvSpPr>
        <p:spPr>
          <a:xfrm>
            <a:off x="7744267" y="63483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6" name="Google Shape;1366;p98"/>
          <p:cNvCxnSpPr/>
          <p:nvPr/>
        </p:nvCxnSpPr>
        <p:spPr>
          <a:xfrm rot="10800000">
            <a:off x="7464867" y="6453703"/>
            <a:ext cx="384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67" name="Google Shape;1367;p98"/>
          <p:cNvSpPr/>
          <p:nvPr/>
        </p:nvSpPr>
        <p:spPr>
          <a:xfrm flipH="1">
            <a:off x="8426497" y="6348303"/>
            <a:ext cx="210800" cy="210800"/>
          </a:xfrm>
          <a:prstGeom prst="ellipse">
            <a:avLst/>
          </a:prstGeom>
          <a:solidFill>
            <a:srgbClr val="0000FF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68" name="Google Shape;1368;p98"/>
          <p:cNvCxnSpPr/>
          <p:nvPr/>
        </p:nvCxnSpPr>
        <p:spPr>
          <a:xfrm>
            <a:off x="8531897" y="6453703"/>
            <a:ext cx="401200" cy="0"/>
          </a:xfrm>
          <a:prstGeom prst="straightConnector1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006211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99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74" name="Google Shape;1374;p99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Algorithm: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Take derivative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Move slightly in other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Repeat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75" name="Google Shape;1375;p99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76" name="Google Shape;1376;p99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77" name="Google Shape;1377;p99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78" name="Google Shape;1378;p99"/>
          <p:cNvCxnSpPr/>
          <p:nvPr/>
        </p:nvCxnSpPr>
        <p:spPr>
          <a:xfrm rot="10800000">
            <a:off x="5257616" y="4255403"/>
            <a:ext cx="8208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79" name="Google Shape;1379;p99"/>
          <p:cNvCxnSpPr>
            <a:stCxn id="1377" idx="6"/>
          </p:cNvCxnSpPr>
          <p:nvPr/>
        </p:nvCxnSpPr>
        <p:spPr>
          <a:xfrm>
            <a:off x="6183816" y="4255403"/>
            <a:ext cx="375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80" name="Google Shape;1380;p99"/>
          <p:cNvCxnSpPr/>
          <p:nvPr/>
        </p:nvCxnSpPr>
        <p:spPr>
          <a:xfrm>
            <a:off x="6559016" y="4287903"/>
            <a:ext cx="0" cy="51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81" name="Google Shape;1381;p99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9501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00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387" name="Google Shape;1387;p100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>
                <a:solidFill>
                  <a:schemeClr val="dk1"/>
                </a:solidFill>
              </a:rPr>
              <a:t>For some loss function 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), gradient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 points towards in direction of steepest ascent.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In 1d, either points left or right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Algorithm: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Take derivative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Move slightly in other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Repeat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388" name="Google Shape;1388;p100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89" name="Google Shape;1389;p100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390" name="Google Shape;1390;p100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91" name="Google Shape;1391;p100"/>
          <p:cNvCxnSpPr/>
          <p:nvPr/>
        </p:nvCxnSpPr>
        <p:spPr>
          <a:xfrm>
            <a:off x="6720149" y="5030103"/>
            <a:ext cx="287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92" name="Google Shape;1392;p100"/>
          <p:cNvCxnSpPr/>
          <p:nvPr/>
        </p:nvCxnSpPr>
        <p:spPr>
          <a:xfrm>
            <a:off x="7007349" y="5082869"/>
            <a:ext cx="0" cy="412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3" name="Google Shape;1393;p100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cxnSp>
        <p:nvCxnSpPr>
          <p:cNvPr id="1394" name="Google Shape;1394;p100"/>
          <p:cNvCxnSpPr/>
          <p:nvPr/>
        </p:nvCxnSpPr>
        <p:spPr>
          <a:xfrm rot="10800000">
            <a:off x="5873216" y="5030103"/>
            <a:ext cx="6332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395" name="Google Shape;1395;p100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0075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01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401" name="Google Shape;1401;p101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>
                <a:solidFill>
                  <a:schemeClr val="dk1"/>
                </a:solidFill>
              </a:rPr>
              <a:t>Algorithm: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Take derivative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Move slightly in other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direction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Repeat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End up at local optima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402" name="Google Shape;1402;p101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03" name="Google Shape;1403;p101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404" name="Google Shape;1404;p101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5" name="Google Shape;1405;p101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6" name="Google Shape;1406;p101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7" name="Google Shape;1407;p101"/>
          <p:cNvSpPr/>
          <p:nvPr/>
        </p:nvSpPr>
        <p:spPr>
          <a:xfrm>
            <a:off x="7193049" y="58831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8" name="Google Shape;1408;p101"/>
          <p:cNvSpPr/>
          <p:nvPr/>
        </p:nvSpPr>
        <p:spPr>
          <a:xfrm>
            <a:off x="7536949" y="62182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09" name="Google Shape;1409;p101"/>
          <p:cNvSpPr/>
          <p:nvPr/>
        </p:nvSpPr>
        <p:spPr>
          <a:xfrm>
            <a:off x="7924816" y="64322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10" name="Google Shape;1410;p101"/>
          <p:cNvSpPr/>
          <p:nvPr/>
        </p:nvSpPr>
        <p:spPr>
          <a:xfrm>
            <a:off x="8084016" y="6449820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702188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02"/>
          <p:cNvSpPr txBox="1">
            <a:spLocks noGrp="1"/>
          </p:cNvSpPr>
          <p:nvPr>
            <p:ph type="title"/>
          </p:nvPr>
        </p:nvSpPr>
        <p:spPr>
          <a:xfrm>
            <a:off x="170600" y="256233"/>
            <a:ext cx="1185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sz="4000"/>
              <a:t>Gradient descent</a:t>
            </a:r>
            <a:endParaRPr sz="4000"/>
          </a:p>
        </p:txBody>
      </p:sp>
      <p:sp>
        <p:nvSpPr>
          <p:cNvPr id="1416" name="Google Shape;1416;p102"/>
          <p:cNvSpPr txBox="1">
            <a:spLocks noGrp="1"/>
          </p:cNvSpPr>
          <p:nvPr>
            <p:ph type="body" idx="1"/>
          </p:nvPr>
        </p:nvSpPr>
        <p:spPr>
          <a:xfrm>
            <a:off x="298400" y="1019833"/>
            <a:ext cx="11595200" cy="5674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lnSpc>
                <a:spcPct val="115000"/>
              </a:lnSpc>
              <a:buNone/>
            </a:pPr>
            <a:r>
              <a:rPr lang="en">
                <a:solidFill>
                  <a:schemeClr val="dk1"/>
                </a:solidFill>
              </a:rPr>
              <a:t>Formally:</a:t>
            </a:r>
            <a:br>
              <a:rPr lang="en">
                <a:solidFill>
                  <a:schemeClr val="dk1"/>
                </a:solidFill>
              </a:rPr>
            </a:b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 baseline="-25000">
                <a:solidFill>
                  <a:schemeClr val="dk1"/>
                </a:solidFill>
              </a:rPr>
              <a:t>t+1</a:t>
            </a:r>
            <a:r>
              <a:rPr lang="en">
                <a:solidFill>
                  <a:schemeClr val="dk1"/>
                </a:solidFill>
              </a:rPr>
              <a:t>= 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 baseline="-25000">
                <a:solidFill>
                  <a:schemeClr val="dk1"/>
                </a:solidFill>
              </a:rPr>
              <a:t>t</a:t>
            </a:r>
            <a:r>
              <a:rPr lang="en">
                <a:solidFill>
                  <a:schemeClr val="dk1"/>
                </a:solidFill>
              </a:rPr>
              <a:t> - η ∇L(</a:t>
            </a:r>
            <a:r>
              <a:rPr lang="en" b="1">
                <a:solidFill>
                  <a:schemeClr val="dk1"/>
                </a:solidFill>
              </a:rPr>
              <a:t>w</a:t>
            </a:r>
            <a:r>
              <a:rPr lang="en">
                <a:solidFill>
                  <a:schemeClr val="dk1"/>
                </a:solidFill>
              </a:rPr>
              <a:t>)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buNone/>
            </a:pPr>
            <a:r>
              <a:rPr lang="en">
                <a:solidFill>
                  <a:schemeClr val="dk1"/>
                </a:solidFill>
              </a:rPr>
              <a:t>Where η is </a:t>
            </a:r>
            <a:r>
              <a:rPr lang="en" i="1">
                <a:solidFill>
                  <a:schemeClr val="dk1"/>
                </a:solidFill>
              </a:rPr>
              <a:t>step size</a:t>
            </a:r>
            <a:r>
              <a:rPr lang="en">
                <a:solidFill>
                  <a:schemeClr val="dk1"/>
                </a:solidFill>
              </a:rPr>
              <a:t>, how far to step relative to the gradient</a:t>
            </a:r>
            <a:endParaRPr>
              <a:solidFill>
                <a:schemeClr val="dk1"/>
              </a:solidFill>
            </a:endParaRPr>
          </a:p>
          <a:p>
            <a:pPr marL="0" indent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sp>
        <p:nvSpPr>
          <p:cNvPr id="1417" name="Google Shape;1417;p102"/>
          <p:cNvSpPr/>
          <p:nvPr/>
        </p:nvSpPr>
        <p:spPr>
          <a:xfrm rot="10800000">
            <a:off x="5398687" y="2790079"/>
            <a:ext cx="5925747" cy="3769021"/>
          </a:xfrm>
          <a:custGeom>
            <a:avLst/>
            <a:gdLst/>
            <a:ahLst/>
            <a:cxnLst/>
            <a:rect l="l" t="t" r="r" b="b"/>
            <a:pathLst>
              <a:path w="230007" h="146294" extrusionOk="0">
                <a:moveTo>
                  <a:pt x="0" y="146294"/>
                </a:moveTo>
                <a:cubicBezTo>
                  <a:pt x="20134" y="121939"/>
                  <a:pt x="82472" y="2803"/>
                  <a:pt x="120806" y="165"/>
                </a:cubicBezTo>
                <a:cubicBezTo>
                  <a:pt x="159141" y="-2473"/>
                  <a:pt x="211807" y="108750"/>
                  <a:pt x="230007" y="130467"/>
                </a:cubicBezTo>
              </a:path>
            </a:pathLst>
          </a:custGeom>
          <a:noFill/>
          <a:ln w="38100" cap="flat" cmpd="sng">
            <a:solidFill>
              <a:srgbClr val="9900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8" name="Google Shape;1418;p102"/>
          <p:cNvSpPr txBox="1">
            <a:spLocks noGrp="1"/>
          </p:cNvSpPr>
          <p:nvPr>
            <p:ph type="title" idx="2"/>
          </p:nvPr>
        </p:nvSpPr>
        <p:spPr>
          <a:xfrm>
            <a:off x="306000" y="6381033"/>
            <a:ext cx="11580000" cy="31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endParaRPr/>
          </a:p>
        </p:txBody>
      </p:sp>
      <p:sp>
        <p:nvSpPr>
          <p:cNvPr id="1419" name="Google Shape;1419;p102"/>
          <p:cNvSpPr/>
          <p:nvPr/>
        </p:nvSpPr>
        <p:spPr>
          <a:xfrm>
            <a:off x="5973016" y="41500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0" name="Google Shape;1420;p102"/>
          <p:cNvSpPr/>
          <p:nvPr/>
        </p:nvSpPr>
        <p:spPr>
          <a:xfrm>
            <a:off x="6453616" y="49247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1" name="Google Shape;1421;p102"/>
          <p:cNvSpPr/>
          <p:nvPr/>
        </p:nvSpPr>
        <p:spPr>
          <a:xfrm>
            <a:off x="6901949" y="55480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2" name="Google Shape;1422;p102"/>
          <p:cNvSpPr/>
          <p:nvPr/>
        </p:nvSpPr>
        <p:spPr>
          <a:xfrm>
            <a:off x="7193049" y="58831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3" name="Google Shape;1423;p102"/>
          <p:cNvSpPr/>
          <p:nvPr/>
        </p:nvSpPr>
        <p:spPr>
          <a:xfrm>
            <a:off x="7536949" y="6218203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4" name="Google Shape;1424;p102"/>
          <p:cNvSpPr/>
          <p:nvPr/>
        </p:nvSpPr>
        <p:spPr>
          <a:xfrm>
            <a:off x="7924816" y="6432236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425" name="Google Shape;1425;p102"/>
          <p:cNvSpPr/>
          <p:nvPr/>
        </p:nvSpPr>
        <p:spPr>
          <a:xfrm>
            <a:off x="8084016" y="6449820"/>
            <a:ext cx="210800" cy="210800"/>
          </a:xfrm>
          <a:prstGeom prst="ellipse">
            <a:avLst/>
          </a:prstGeom>
          <a:solidFill>
            <a:srgbClr val="FF0000"/>
          </a:solidFill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2547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804A-F8C8-0A4B-9A2E-02268D9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77EA-BD1A-F946-8ED6-2CB2ACD5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Decision Trees</a:t>
            </a:r>
          </a:p>
          <a:p>
            <a:pPr lvl="1"/>
            <a:r>
              <a:rPr lang="en-US" dirty="0"/>
              <a:t>Very hard to find optimal tree (min. misclassification)</a:t>
            </a:r>
          </a:p>
          <a:p>
            <a:pPr lvl="1"/>
            <a:r>
              <a:rPr lang="en-US" dirty="0"/>
              <a:t>Top-down heuristic as shown in Lecture 1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b="1" dirty="0"/>
              <a:t>Support Vector Machines</a:t>
            </a:r>
          </a:p>
          <a:p>
            <a:pPr lvl="1"/>
            <a:r>
              <a:rPr lang="en-US" dirty="0"/>
              <a:t>Convex optimization!</a:t>
            </a:r>
          </a:p>
          <a:p>
            <a:pPr lvl="1"/>
            <a:endParaRPr lang="en-US" dirty="0"/>
          </a:p>
          <a:p>
            <a:r>
              <a:rPr lang="en-US" b="1" dirty="0"/>
              <a:t>Logistic Regression</a:t>
            </a:r>
          </a:p>
          <a:p>
            <a:pPr lvl="1"/>
            <a:r>
              <a:rPr lang="en-US" dirty="0"/>
              <a:t>Convex optimization!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E5DB-639A-AD47-BF3E-5EF31F5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9BAA-5302-1144-9609-6CA38CE8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8127" y="773819"/>
            <a:ext cx="2888931" cy="1924225"/>
          </a:xfrm>
          <a:prstGeom prst="rect">
            <a:avLst/>
          </a:prstGeom>
        </p:spPr>
      </p:pic>
      <p:pic>
        <p:nvPicPr>
          <p:cNvPr id="8" name="Content Placeholder 10">
            <a:extLst>
              <a:ext uri="{FF2B5EF4-FFF2-40B4-BE49-F238E27FC236}">
                <a16:creationId xmlns:a16="http://schemas.microsoft.com/office/drawing/2014/main" id="{39ECDF37-9E5E-824B-9A62-52BA6BDB1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213" y="2887908"/>
            <a:ext cx="2736757" cy="2226771"/>
          </a:xfrm>
          <a:prstGeom prst="rect">
            <a:avLst/>
          </a:prstGeom>
        </p:spPr>
      </p:pic>
      <p:pic>
        <p:nvPicPr>
          <p:cNvPr id="9" name="Google Shape;1258;p85">
            <a:extLst>
              <a:ext uri="{FF2B5EF4-FFF2-40B4-BE49-F238E27FC236}">
                <a16:creationId xmlns:a16="http://schemas.microsoft.com/office/drawing/2014/main" id="{B42AF9B3-6A68-8147-B845-CC45E219EBA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3431" y="4211937"/>
            <a:ext cx="3533046" cy="23553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300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634BE-D0FC-4F4F-86FB-9CB261A80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93E9F-79CF-4F4F-8059-9961A6C86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SVR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SVR: https://alex.smola.org/papers/2003/SmoSch03b.pdf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https://stats.stackexchange.com/a/351798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35014-A666-E644-9884-3FC459DE1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862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1102FB-5659-0F42-ACB9-47BE3B6543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5276" y="0"/>
            <a:ext cx="9221447" cy="684694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E1D13-1800-C149-931D-77A857886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88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2B86-DC18-0344-987C-D3F2F0B2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963275" cy="1325563"/>
          </a:xfrm>
        </p:spPr>
        <p:txBody>
          <a:bodyPr/>
          <a:lstStyle/>
          <a:p>
            <a:r>
              <a:rPr lang="en-US" dirty="0"/>
              <a:t>Error as a function of degree of polynomial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9E16E06-2D9D-C64F-87A2-EDA7ED928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7307" y="1162253"/>
            <a:ext cx="7037387" cy="491994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105DC5-8933-5E41-ACB1-90434E94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389F5D-2563-5E48-930C-D686D045D9A8}"/>
              </a:ext>
            </a:extLst>
          </p:cNvPr>
          <p:cNvSpPr txBox="1"/>
          <p:nvPr/>
        </p:nvSpPr>
        <p:spPr>
          <a:xfrm>
            <a:off x="1200151" y="3057548"/>
            <a:ext cx="1814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Error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54B704-17D4-8C4B-9777-5F7605E4487A}"/>
              </a:ext>
            </a:extLst>
          </p:cNvPr>
          <p:cNvSpPr txBox="1"/>
          <p:nvPr/>
        </p:nvSpPr>
        <p:spPr>
          <a:xfrm>
            <a:off x="3824288" y="6033184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Degree of polynomial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A5FA8E5-D985-E641-B236-D329FA1934DD}"/>
              </a:ext>
            </a:extLst>
          </p:cNvPr>
          <p:cNvCxnSpPr>
            <a:cxnSpLocks/>
          </p:cNvCxnSpPr>
          <p:nvPr/>
        </p:nvCxnSpPr>
        <p:spPr>
          <a:xfrm>
            <a:off x="8986838" y="1828800"/>
            <a:ext cx="0" cy="3543300"/>
          </a:xfrm>
          <a:prstGeom prst="straightConnector1">
            <a:avLst/>
          </a:prstGeom>
          <a:ln w="762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61F2E0B-99DC-B647-8056-F3A8A62B0C80}"/>
              </a:ext>
            </a:extLst>
          </p:cNvPr>
          <p:cNvSpPr txBox="1"/>
          <p:nvPr/>
        </p:nvSpPr>
        <p:spPr>
          <a:xfrm>
            <a:off x="8986838" y="3277284"/>
            <a:ext cx="2880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Overfitting!</a:t>
            </a:r>
          </a:p>
        </p:txBody>
      </p:sp>
    </p:spTree>
    <p:extLst>
      <p:ext uri="{BB962C8B-B14F-4D97-AF65-F5344CB8AC3E}">
        <p14:creationId xmlns:p14="http://schemas.microsoft.com/office/powerpoint/2010/main" val="16189504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F222-C928-4D47-964D-250EEF171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(1) more data!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02FEF32-BA1A-F146-B7C2-A6D606400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962" y="1461112"/>
            <a:ext cx="7204075" cy="526036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943850-DD07-FB4C-8E55-92F4812E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7E6DC-30A1-984D-9BAE-C8E70A82CA62}"/>
              </a:ext>
            </a:extLst>
          </p:cNvPr>
          <p:cNvSpPr txBox="1"/>
          <p:nvPr/>
        </p:nvSpPr>
        <p:spPr>
          <a:xfrm>
            <a:off x="366712" y="4091293"/>
            <a:ext cx="557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Degree-9 </a:t>
            </a:r>
            <a:r>
              <a:rPr lang="en-US" sz="3600" dirty="0">
                <a:solidFill>
                  <a:srgbClr val="FF0000"/>
                </a:solidFill>
              </a:rPr>
              <a:t>polynomial</a:t>
            </a:r>
          </a:p>
        </p:txBody>
      </p:sp>
    </p:spTree>
    <p:extLst>
      <p:ext uri="{BB962C8B-B14F-4D97-AF65-F5344CB8AC3E}">
        <p14:creationId xmlns:p14="http://schemas.microsoft.com/office/powerpoint/2010/main" val="2315247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0601C-C51A-CA42-BCC6-246CF25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(2) regularization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384A2C-0894-8D4B-B8C1-5A396AA1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37937"/>
            <a:ext cx="10515600" cy="22054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D49C-4703-0646-8517-F444218F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FA0355-4F3D-1E40-99C7-75FAC969C12E}"/>
                  </a:ext>
                </a:extLst>
              </p:cNvPr>
              <p:cNvSpPr txBox="1"/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CFA0355-4F3D-1E40-99C7-75FAC969C1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58626" y="3186864"/>
                <a:ext cx="274748" cy="3242554"/>
              </a:xfrm>
              <a:prstGeom prst="rect">
                <a:avLst/>
              </a:prstGeom>
              <a:blipFill>
                <a:blip r:embed="rId3"/>
                <a:stretch>
                  <a:fillRect l="-231518" t="-2109091" r="-329961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51F4976-7508-FD4A-AE8C-85109A47E860}"/>
              </a:ext>
            </a:extLst>
          </p:cNvPr>
          <p:cNvSpPr txBox="1"/>
          <p:nvPr/>
        </p:nvSpPr>
        <p:spPr>
          <a:xfrm>
            <a:off x="3309937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Model’s squared error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61EA1D-6EEF-6743-9BD9-545390B182EF}"/>
              </a:ext>
            </a:extLst>
          </p:cNvPr>
          <p:cNvSpPr txBox="1"/>
          <p:nvPr/>
        </p:nvSpPr>
        <p:spPr>
          <a:xfrm>
            <a:off x="7391399" y="4945515"/>
            <a:ext cx="5572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Penalty on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9420D-53B2-FD49-BE30-F12D834BF609}"/>
                  </a:ext>
                </a:extLst>
              </p:cNvPr>
              <p:cNvSpPr txBox="1"/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6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6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39420D-53B2-FD49-BE30-F12D834BF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0040087" y="3196882"/>
                <a:ext cx="274748" cy="3242554"/>
              </a:xfrm>
              <a:prstGeom prst="rect">
                <a:avLst/>
              </a:prstGeom>
              <a:blipFill>
                <a:blip r:embed="rId4"/>
                <a:stretch>
                  <a:fillRect l="-233203" t="-2109091" r="-331250" b="-220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262726F6-3E6E-EE4D-91E8-CD2539888B3A}"/>
              </a:ext>
            </a:extLst>
          </p:cNvPr>
          <p:cNvSpPr txBox="1"/>
          <p:nvPr/>
        </p:nvSpPr>
        <p:spPr>
          <a:xfrm>
            <a:off x="-365592" y="1598814"/>
            <a:ext cx="5572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/>
              <a:t>minimize:</a:t>
            </a:r>
          </a:p>
        </p:txBody>
      </p:sp>
    </p:spTree>
    <p:extLst>
      <p:ext uri="{BB962C8B-B14F-4D97-AF65-F5344CB8AC3E}">
        <p14:creationId xmlns:p14="http://schemas.microsoft.com/office/powerpoint/2010/main" val="1906736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804A-F8C8-0A4B-9A2E-02268D9C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in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E77EA-BD1A-F946-8ED6-2CB2ACD56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Trees</a:t>
            </a:r>
          </a:p>
          <a:p>
            <a:pPr lvl="1"/>
            <a:r>
              <a:rPr lang="en-US" dirty="0"/>
              <a:t>Limit the </a:t>
            </a:r>
            <a:r>
              <a:rPr lang="en-US" dirty="0">
                <a:solidFill>
                  <a:srgbClr val="C00000"/>
                </a:solidFill>
              </a:rPr>
              <a:t>depth </a:t>
            </a:r>
            <a:r>
              <a:rPr lang="en-US" dirty="0"/>
              <a:t>of the tree</a:t>
            </a:r>
          </a:p>
          <a:p>
            <a:pPr lvl="1"/>
            <a:r>
              <a:rPr lang="en-US" dirty="0"/>
              <a:t>Prune subtrees after training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Support Vector Machines</a:t>
            </a:r>
          </a:p>
          <a:p>
            <a:pPr lvl="1"/>
            <a:r>
              <a:rPr lang="en-US" dirty="0"/>
              <a:t>Built-in, tunable </a:t>
            </a:r>
            <a:r>
              <a:rPr lang="en-US" dirty="0">
                <a:solidFill>
                  <a:srgbClr val="C00000"/>
                </a:solidFill>
              </a:rPr>
              <a:t>regularization term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Logistic Regression</a:t>
            </a:r>
          </a:p>
          <a:p>
            <a:pPr lvl="1"/>
            <a:r>
              <a:rPr lang="en-US" dirty="0"/>
              <a:t>Can add a tunable </a:t>
            </a:r>
            <a:r>
              <a:rPr lang="en-US" dirty="0">
                <a:solidFill>
                  <a:srgbClr val="C00000"/>
                </a:solidFill>
              </a:rPr>
              <a:t>regularization term </a:t>
            </a:r>
            <a:r>
              <a:rPr lang="en-US" dirty="0"/>
              <a:t>to MLE objective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FE5DB-639A-AD47-BF3E-5EF31F53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D99BAA-5302-1144-9609-6CA38CE89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34" y="1504775"/>
            <a:ext cx="2888931" cy="19242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AF0F42-33C8-3147-80A4-0D12DE274CB0}"/>
                  </a:ext>
                </a:extLst>
              </p:cNvPr>
              <p:cNvSpPr txBox="1"/>
              <p:nvPr/>
            </p:nvSpPr>
            <p:spPr>
              <a:xfrm rot="10800000">
                <a:off x="9256681" y="3608387"/>
                <a:ext cx="274748" cy="21616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sz="4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4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/>
                            <m:e/>
                            <m:e/>
                          </m:eqArr>
                        </m:e>
                      </m:d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6AF0F42-33C8-3147-80A4-0D12DE274C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0800000">
                <a:off x="9256681" y="3608387"/>
                <a:ext cx="274748" cy="2161682"/>
              </a:xfrm>
              <a:prstGeom prst="rect">
                <a:avLst/>
              </a:prstGeom>
              <a:blipFill>
                <a:blip r:embed="rId3"/>
                <a:stretch>
                  <a:fillRect l="-1317391" t="-329240" r="-1404348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F12230B-ED03-0749-BF1B-8E6E0D3CE41B}"/>
              </a:ext>
            </a:extLst>
          </p:cNvPr>
          <p:cNvSpPr txBox="1"/>
          <p:nvPr/>
        </p:nvSpPr>
        <p:spPr>
          <a:xfrm>
            <a:off x="9394055" y="4001294"/>
            <a:ext cx="2743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Penalize large parameter values!</a:t>
            </a:r>
          </a:p>
        </p:txBody>
      </p:sp>
    </p:spTree>
    <p:extLst>
      <p:ext uri="{BB962C8B-B14F-4D97-AF65-F5344CB8AC3E}">
        <p14:creationId xmlns:p14="http://schemas.microsoft.com/office/powerpoint/2010/main" val="931318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384A2C-0894-8D4B-B8C1-5A396AA156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51766" y="1285453"/>
            <a:ext cx="5088467" cy="106722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50601C-C51A-CA42-BCC6-246CF25C4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Overfitting: (2) regularization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79D49C-4703-0646-8517-F444218FF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D37192-A495-A845-BF17-6EFDD3F09D1C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CC5AB-C095-8942-95BA-370EFDB1F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2675"/>
            <a:ext cx="12128500" cy="4368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6ECF3-F176-634E-9BC4-A9FD3C69A3D9}"/>
                  </a:ext>
                </a:extLst>
              </p:cNvPr>
              <p:cNvSpPr txBox="1"/>
              <p:nvPr/>
            </p:nvSpPr>
            <p:spPr>
              <a:xfrm>
                <a:off x="3066121" y="2782669"/>
                <a:ext cx="2301332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just right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CC6ECF3-F176-634E-9BC4-A9FD3C69A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121" y="2782669"/>
                <a:ext cx="2301332" cy="646331"/>
              </a:xfrm>
              <a:prstGeom prst="rect">
                <a:avLst/>
              </a:prstGeom>
              <a:blipFill>
                <a:blip r:embed="rId5"/>
                <a:stretch>
                  <a:fillRect l="-2732" t="-13462" r="-6557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8C0691-8F15-0843-A12A-BAB288817E87}"/>
                  </a:ext>
                </a:extLst>
              </p:cNvPr>
              <p:cNvSpPr txBox="1"/>
              <p:nvPr/>
            </p:nvSpPr>
            <p:spPr>
              <a:xfrm>
                <a:off x="9052468" y="2782669"/>
                <a:ext cx="2601650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sz="3600" dirty="0"/>
                  <a:t> too large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78C0691-8F15-0843-A12A-BAB288817E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2468" y="2782669"/>
                <a:ext cx="2601650" cy="646331"/>
              </a:xfrm>
              <a:prstGeom prst="rect">
                <a:avLst/>
              </a:prstGeom>
              <a:blipFill>
                <a:blip r:embed="rId6"/>
                <a:stretch>
                  <a:fillRect l="-2427" t="-13462" b="-32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4444574C-E6AE-7941-9DA3-940CAB21BC40}"/>
              </a:ext>
            </a:extLst>
          </p:cNvPr>
          <p:cNvSpPr txBox="1"/>
          <p:nvPr/>
        </p:nvSpPr>
        <p:spPr>
          <a:xfrm>
            <a:off x="-347662" y="1526676"/>
            <a:ext cx="55721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minimize:</a:t>
            </a:r>
          </a:p>
        </p:txBody>
      </p:sp>
    </p:spTree>
    <p:extLst>
      <p:ext uri="{BB962C8B-B14F-4D97-AF65-F5344CB8AC3E}">
        <p14:creationId xmlns:p14="http://schemas.microsoft.com/office/powerpoint/2010/main" val="22212929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10106</TotalTime>
  <Words>1193</Words>
  <Application>Microsoft Macintosh PowerPoint</Application>
  <PresentationFormat>Widescreen</PresentationFormat>
  <Paragraphs>274</Paragraphs>
  <Slides>39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Century Schoolbook</vt:lpstr>
      <vt:lpstr>Consolas</vt:lpstr>
      <vt:lpstr>Office Theme</vt:lpstr>
      <vt:lpstr>FASE ML Bootcamp</vt:lpstr>
      <vt:lpstr>Regression</vt:lpstr>
      <vt:lpstr>Errors in Regression</vt:lpstr>
      <vt:lpstr>PowerPoint Presentation</vt:lpstr>
      <vt:lpstr>Error as a function of degree of polynomial</vt:lpstr>
      <vt:lpstr>Dealing with Overfitting: (1) more data!</vt:lpstr>
      <vt:lpstr>Dealing with Overfitting: (2) regularization</vt:lpstr>
      <vt:lpstr>Regularization in Classification</vt:lpstr>
      <vt:lpstr>Dealing with Overfitting: (2) regularization</vt:lpstr>
      <vt:lpstr>Underfitting: model is too simplistic!</vt:lpstr>
      <vt:lpstr>Parameters vs Hyper-parameters</vt:lpstr>
      <vt:lpstr>Regression</vt:lpstr>
      <vt:lpstr>Linear Regression</vt:lpstr>
      <vt:lpstr>Linear Regression</vt:lpstr>
      <vt:lpstr>Ridge Regression</vt:lpstr>
      <vt:lpstr>Lasso Regression</vt:lpstr>
      <vt:lpstr>Example: Prostate Cancer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Bias / Variance tradeoff</vt:lpstr>
      <vt:lpstr>Linear regression</vt:lpstr>
      <vt:lpstr>Nearest neighbor regression</vt:lpstr>
      <vt:lpstr>ML as an Optimization problem: Regression</vt:lpstr>
      <vt:lpstr>ML as an Optimization problem: Logistic Regression</vt:lpstr>
      <vt:lpstr>Convexity</vt:lpstr>
      <vt:lpstr>Non-convexity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Gradient descent</vt:lpstr>
      <vt:lpstr>Optimization in Classification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FASE ML Bootcamp</dc:title>
  <dc:creator>Khalil, Elias B</dc:creator>
  <cp:lastModifiedBy>Khalil, Elias B</cp:lastModifiedBy>
  <cp:revision>206</cp:revision>
  <dcterms:created xsi:type="dcterms:W3CDTF">2019-08-07T18:25:24Z</dcterms:created>
  <dcterms:modified xsi:type="dcterms:W3CDTF">2019-08-19T01:00:01Z</dcterms:modified>
</cp:coreProperties>
</file>